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6" r:id="rId3"/>
    <p:sldId id="349" r:id="rId4"/>
    <p:sldId id="350" r:id="rId5"/>
    <p:sldId id="351" r:id="rId6"/>
    <p:sldId id="352" r:id="rId7"/>
    <p:sldId id="348" r:id="rId8"/>
    <p:sldId id="34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2705"/>
    <a:srgbClr val="E48312"/>
    <a:srgbClr val="4D38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38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06913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8140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6815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77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931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690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269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6668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074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453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138A02-E666-44F6-95EC-D755B02A58C5}" type="datetimeFigureOut">
              <a:rPr lang="zh-HK" altLang="en-US" smtClean="0"/>
              <a:t>11/7/2019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EEEB0F1-E736-48C5-A447-A0953ACAA525}" type="slidenum">
              <a:rPr lang="zh-HK" altLang="en-US" smtClean="0"/>
              <a:t>‹#›</a:t>
            </a:fld>
            <a:endParaRPr lang="zh-HK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77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ingkin3@hku.hk" TargetMode="External"/><Relationship Id="rId2" Type="http://schemas.openxmlformats.org/officeDocument/2006/relationships/hyperlink" Target="mailto:wingkin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b.gov.hk/attachment/en/curriculum-development/kla/ma/curr/pmc2017_e.pdf" TargetMode="External"/><Relationship Id="rId2" Type="http://schemas.openxmlformats.org/officeDocument/2006/relationships/hyperlink" Target="https://www.edb.gov.hk/attachment/en/curriculum-development/kla/ma/curr/ME_KLACG_eng_2017_12_08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.hku.hk/ncspmath/" TargetMode="External"/><Relationship Id="rId2" Type="http://schemas.openxmlformats.org/officeDocument/2006/relationships/hyperlink" Target="https://drive.google.com/open?id=1taOq9HhhkOPLurmvUhHmsH01eeoNw5m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5134C2-BA05-4435-9CF2-968B55160F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HK" sz="6000" dirty="0"/>
              <a:t>Learning Mathematics through Games and Activities</a:t>
            </a:r>
            <a:endParaRPr lang="zh-HK" altLang="en-US" sz="60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606ED90-C50F-47A6-B409-330B192F47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HK" dirty="0"/>
              <a:t>11</a:t>
            </a:r>
            <a:r>
              <a:rPr lang="en-US" altLang="zh-HK" baseline="30000" dirty="0"/>
              <a:t>th</a:t>
            </a:r>
            <a:r>
              <a:rPr lang="en-US" altLang="zh-HK" dirty="0"/>
              <a:t> </a:t>
            </a:r>
            <a:r>
              <a:rPr lang="en-US" altLang="zh-HK" dirty="0" err="1"/>
              <a:t>july</a:t>
            </a:r>
            <a:r>
              <a:rPr lang="en-US" altLang="zh-HK" dirty="0"/>
              <a:t>, 2019</a:t>
            </a:r>
          </a:p>
          <a:p>
            <a:r>
              <a:rPr lang="en-US" altLang="zh-HK" dirty="0"/>
              <a:t>Dr. Cheng Wing Kin, The University of Hong Kong</a:t>
            </a:r>
          </a:p>
          <a:p>
            <a:r>
              <a:rPr lang="en-US" altLang="zh-HK" dirty="0"/>
              <a:t>Email address: </a:t>
            </a:r>
            <a:r>
              <a:rPr lang="en-US" altLang="zh-HK" dirty="0">
                <a:hlinkClick r:id="rId2"/>
              </a:rPr>
              <a:t>wingkin@gmail.com</a:t>
            </a:r>
            <a:r>
              <a:rPr lang="en-US" altLang="zh-HK" dirty="0"/>
              <a:t> or </a:t>
            </a:r>
            <a:r>
              <a:rPr lang="en-US" altLang="zh-HK" dirty="0">
                <a:hlinkClick r:id="rId3"/>
              </a:rPr>
              <a:t>wingkin3@hku.hk</a:t>
            </a:r>
            <a:r>
              <a:rPr lang="en-US" altLang="zh-HK" dirty="0"/>
              <a:t> </a:t>
            </a:r>
            <a:endParaRPr lang="zh-HK" altLang="en-US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08626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AABE6F-B884-4369-BDF8-A8F67C34C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/>
              <a:t>General considerations on Learning Mathematics Through games and activities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AFEFD2-7C9A-4EBA-AAAF-A3E863DAA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HK" dirty="0"/>
              <a:t>I heard teachers reflected on teaching low-ability students with the FANCL Ethos "Less Is More".</a:t>
            </a:r>
          </a:p>
          <a:p>
            <a:r>
              <a:rPr lang="en-US" altLang="zh-HK" dirty="0"/>
              <a:t>Why?</a:t>
            </a:r>
          </a:p>
          <a:p>
            <a:r>
              <a:rPr lang="en-US" altLang="zh-HK" dirty="0"/>
              <a:t>Teachers prepared lots of learning materials, but they could only deliver less than half of those materials in the class.</a:t>
            </a:r>
          </a:p>
          <a:p>
            <a:r>
              <a:rPr lang="en-US" altLang="zh-HK" dirty="0"/>
              <a:t>Teachers discovered that students forgot all the prior knowledge when they started a new topic. </a:t>
            </a:r>
          </a:p>
          <a:p>
            <a:r>
              <a:rPr lang="en-US" altLang="zh-HK" dirty="0"/>
              <a:t>Teachers could never successfully teach weaker students to understand some level 2 questions.</a:t>
            </a:r>
          </a:p>
          <a:p>
            <a:r>
              <a:rPr lang="en-US" altLang="zh-HK" dirty="0"/>
              <a:t>Teachers found that students  had lots of mistakes during the final examination. </a:t>
            </a:r>
          </a:p>
          <a:p>
            <a:endParaRPr lang="en-US" altLang="zh-HK" dirty="0"/>
          </a:p>
          <a:p>
            <a:r>
              <a:rPr lang="en-US" altLang="zh-HK" dirty="0"/>
              <a:t>What I saw in classroom? A student got correct idea, but she erased her solution and copied the solutions written by teacher.  </a:t>
            </a:r>
            <a:endParaRPr lang="zh-HK" altLang="en-US" dirty="0"/>
          </a:p>
          <a:p>
            <a:endParaRPr lang="en-US" altLang="zh-HK" dirty="0"/>
          </a:p>
          <a:p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238793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DF4E1D-4380-42B2-B1F6-85EDD642B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/>
              <a:t>General considerations on Learning Mathematics Through games and activities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142AD1-2A57-4503-BD30-E7AE30E20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I would like change it to “Less and More”.</a:t>
            </a:r>
          </a:p>
          <a:p>
            <a:r>
              <a:rPr lang="en-US" altLang="zh-HK" dirty="0"/>
              <a:t>Less teacher talk				More student talk</a:t>
            </a:r>
          </a:p>
          <a:p>
            <a:r>
              <a:rPr lang="en-US" altLang="zh-HK" dirty="0"/>
              <a:t>Less teacher authority 			More student choice </a:t>
            </a:r>
          </a:p>
          <a:p>
            <a:r>
              <a:rPr lang="en-US" altLang="zh-HK" dirty="0"/>
              <a:t>Less teacher-led teaching 		More student collaborative works</a:t>
            </a:r>
          </a:p>
          <a:p>
            <a:r>
              <a:rPr lang="en-US" altLang="zh-HK" dirty="0"/>
              <a:t>Less drilling exercises			More exploring tasks</a:t>
            </a:r>
          </a:p>
          <a:p>
            <a:r>
              <a:rPr lang="en-US" altLang="zh-HK" dirty="0"/>
              <a:t>Less silence				More voice</a:t>
            </a:r>
          </a:p>
          <a:p>
            <a:endParaRPr lang="en-US" altLang="zh-HK" dirty="0"/>
          </a:p>
          <a:p>
            <a:r>
              <a:rPr lang="en-US" altLang="zh-HK" dirty="0"/>
              <a:t>We would then visualize a noisy, happy and engaging classroom with student choice, voice and misconception.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185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EBDCD6-EDDB-478E-A42A-FD8A75516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EDB Curriculum Document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CC8A11-3AC7-4447-9714-CEFBCCEE3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Curriculum Guide (2017)</a:t>
            </a:r>
          </a:p>
          <a:p>
            <a:r>
              <a:rPr lang="en-US" altLang="zh-HK" dirty="0">
                <a:hlinkClick r:id="rId2"/>
              </a:rPr>
              <a:t>https://www.edb.gov.hk/attachment/en/curriculum-development/kla/ma/curr/ME_KLACG_eng_2017_12_08.pdf</a:t>
            </a:r>
            <a:endParaRPr lang="en-US" altLang="zh-HK" dirty="0"/>
          </a:p>
          <a:p>
            <a:r>
              <a:rPr lang="en-US" altLang="zh-HK" dirty="0"/>
              <a:t>Supplement to Curriculum Guide (2017)</a:t>
            </a:r>
          </a:p>
          <a:p>
            <a:r>
              <a:rPr lang="en-US" altLang="zh-HK" dirty="0">
                <a:hlinkClick r:id="rId3"/>
              </a:rPr>
              <a:t>https://www.edb.gov.hk/attachment/en/curriculum-development/kla/ma/curr/pmc2017_e.pdf</a:t>
            </a:r>
            <a:endParaRPr lang="en-US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60522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4B9E1B-827B-454B-A8E1-9F3D92C02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EDB Curriculum Document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E87CAB-3C0D-4A66-87B2-DC97062CE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HK" dirty="0"/>
              <a:t>There are 9 Generic Skills (in section 2.2.2):</a:t>
            </a:r>
          </a:p>
          <a:p>
            <a:r>
              <a:rPr lang="en-US" altLang="zh-HK" dirty="0"/>
              <a:t>1. </a:t>
            </a:r>
            <a:r>
              <a:rPr lang="en-US" altLang="zh-HK" dirty="0">
                <a:solidFill>
                  <a:srgbClr val="FF0000"/>
                </a:solidFill>
              </a:rPr>
              <a:t>Collaboration Skills</a:t>
            </a:r>
            <a:br>
              <a:rPr lang="en-US" altLang="zh-HK" dirty="0"/>
            </a:br>
            <a:r>
              <a:rPr lang="en-US" altLang="zh-HK" dirty="0"/>
              <a:t>2. </a:t>
            </a:r>
            <a:r>
              <a:rPr lang="en-US" altLang="zh-HK" dirty="0">
                <a:solidFill>
                  <a:srgbClr val="FF0000"/>
                </a:solidFill>
              </a:rPr>
              <a:t>Communication Skills</a:t>
            </a:r>
            <a:br>
              <a:rPr lang="en-US" altLang="zh-HK" dirty="0">
                <a:solidFill>
                  <a:srgbClr val="FF0000"/>
                </a:solidFill>
              </a:rPr>
            </a:br>
            <a:r>
              <a:rPr lang="en-US" altLang="zh-HK" dirty="0"/>
              <a:t>3. </a:t>
            </a:r>
            <a:r>
              <a:rPr lang="en-US" altLang="zh-HK" dirty="0">
                <a:solidFill>
                  <a:srgbClr val="FF0000"/>
                </a:solidFill>
              </a:rPr>
              <a:t>Creativity</a:t>
            </a:r>
            <a:br>
              <a:rPr lang="en-US" altLang="zh-HK" dirty="0"/>
            </a:br>
            <a:r>
              <a:rPr lang="en-US" altLang="zh-HK" dirty="0"/>
              <a:t>4. Critical thinking Skills</a:t>
            </a:r>
            <a:br>
              <a:rPr lang="en-US" altLang="zh-HK" dirty="0"/>
            </a:br>
            <a:r>
              <a:rPr lang="en-US" altLang="zh-HK" dirty="0"/>
              <a:t>5. Information technology Skills</a:t>
            </a:r>
            <a:br>
              <a:rPr lang="en-US" altLang="zh-HK" dirty="0"/>
            </a:br>
            <a:r>
              <a:rPr lang="en-US" altLang="zh-HK" dirty="0"/>
              <a:t>6. </a:t>
            </a:r>
            <a:r>
              <a:rPr lang="en-US" altLang="zh-HK" dirty="0">
                <a:solidFill>
                  <a:srgbClr val="FF0000"/>
                </a:solidFill>
              </a:rPr>
              <a:t>Mathematical Skills</a:t>
            </a:r>
            <a:br>
              <a:rPr lang="en-US" altLang="zh-HK" dirty="0"/>
            </a:br>
            <a:r>
              <a:rPr lang="en-US" altLang="zh-HK" dirty="0"/>
              <a:t>7. Problem solving Skills</a:t>
            </a:r>
            <a:br>
              <a:rPr lang="en-US" altLang="zh-HK" dirty="0"/>
            </a:br>
            <a:r>
              <a:rPr lang="en-US" altLang="zh-HK" dirty="0"/>
              <a:t>8. </a:t>
            </a:r>
            <a:r>
              <a:rPr lang="en-US" altLang="zh-HK" dirty="0">
                <a:solidFill>
                  <a:srgbClr val="FF0000"/>
                </a:solidFill>
              </a:rPr>
              <a:t>Self-learning Skills</a:t>
            </a:r>
            <a:br>
              <a:rPr lang="en-US" altLang="zh-HK" dirty="0"/>
            </a:br>
            <a:r>
              <a:rPr lang="en-US" altLang="zh-HK" dirty="0"/>
              <a:t>9. </a:t>
            </a:r>
            <a:r>
              <a:rPr lang="en-US" altLang="zh-HK" dirty="0">
                <a:solidFill>
                  <a:srgbClr val="FF0000"/>
                </a:solidFill>
              </a:rPr>
              <a:t>Self-management Skills</a:t>
            </a:r>
            <a:br>
              <a:rPr lang="en-US" altLang="zh-HK" dirty="0"/>
            </a:br>
            <a:br>
              <a:rPr lang="en-US" altLang="zh-HK" dirty="0"/>
            </a:br>
            <a:r>
              <a:rPr lang="en-US" altLang="zh-HK" dirty="0"/>
              <a:t>The are Four Key Tasks (in section 4.2.1).: </a:t>
            </a:r>
          </a:p>
          <a:p>
            <a:r>
              <a:rPr lang="en-US" altLang="zh-HK" dirty="0"/>
              <a:t>1. Moral and Civic Education: Towards Values Education, </a:t>
            </a:r>
            <a:br>
              <a:rPr lang="en-US" altLang="zh-HK" dirty="0"/>
            </a:br>
            <a:r>
              <a:rPr lang="en-US" altLang="zh-HK" dirty="0"/>
              <a:t>2. </a:t>
            </a:r>
            <a:r>
              <a:rPr lang="en-US" altLang="zh-HK" dirty="0">
                <a:solidFill>
                  <a:srgbClr val="FF0000"/>
                </a:solidFill>
              </a:rPr>
              <a:t>Reading to Learn: Towards Reading across the Curriculum, </a:t>
            </a:r>
            <a:br>
              <a:rPr lang="en-US" altLang="zh-HK" dirty="0"/>
            </a:br>
            <a:r>
              <a:rPr lang="en-US" altLang="zh-HK" dirty="0"/>
              <a:t>3. Project Learning: Towards Integrating and Applying Knowledge and Skills across Disciplines,</a:t>
            </a:r>
            <a:br>
              <a:rPr lang="en-US" altLang="zh-HK" dirty="0"/>
            </a:br>
            <a:r>
              <a:rPr lang="en-US" altLang="zh-HK" dirty="0"/>
              <a:t>4. Information Technology (IT) for Interactive Learning: Towards Self-directed Learning.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18764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4A8F20-D3AD-4AFC-9369-9F6AA49DB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Try it Out!!!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645B53-02E0-4EBA-9426-BD1B751CD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HK" dirty="0"/>
              <a:t>Topic: Primary 2 Multiplication Facts</a:t>
            </a:r>
          </a:p>
          <a:p>
            <a:r>
              <a:rPr lang="en-US" altLang="zh-HK" dirty="0"/>
              <a:t>Materials: 10×10 multiplication table; dice or dominoes or number cards; rough work paper</a:t>
            </a:r>
          </a:p>
          <a:p>
            <a:r>
              <a:rPr lang="en-US" altLang="zh-HK" dirty="0"/>
              <a:t>What to do? </a:t>
            </a:r>
          </a:p>
          <a:p>
            <a:r>
              <a:rPr lang="en-US" altLang="zh-HK" dirty="0"/>
              <a:t>Design a game or some of games that</a:t>
            </a:r>
          </a:p>
          <a:p>
            <a:r>
              <a:rPr lang="en-US" altLang="zh-HK" dirty="0"/>
              <a:t>- are sustainable</a:t>
            </a:r>
          </a:p>
          <a:p>
            <a:r>
              <a:rPr lang="en-US" altLang="zh-HK" dirty="0"/>
              <a:t>- develop generic skills: collaboration skills, communication  skills, mathematics skills, self-learning skills, self-management skills</a:t>
            </a:r>
          </a:p>
          <a:p>
            <a:r>
              <a:rPr lang="en-US" altLang="zh-HK" dirty="0"/>
              <a:t>- help students to keep track of their learning progress</a:t>
            </a:r>
          </a:p>
          <a:p>
            <a:r>
              <a:rPr lang="en-US" altLang="zh-HK" dirty="0"/>
              <a:t>- can be used as remedial games or tasks for P.3-P.5 students who cannot recall the multiplication facts</a:t>
            </a:r>
          </a:p>
          <a:p>
            <a:endParaRPr lang="en-US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640535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5516FB-7973-45F3-9B59-ED5C00914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/>
              <a:t>General considerations on Learning Mathematics Through games and activities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2EB67C-DD17-4534-A55C-D990A8714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b="1" i="1" dirty="0"/>
              <a:t>Activities or Tasks </a:t>
            </a:r>
          </a:p>
          <a:p>
            <a:r>
              <a:rPr lang="en-US" altLang="zh-HK" dirty="0"/>
              <a:t>Suitable for – introducing a concept, drawing relationship among different concepts, exploring  student conception or misconception</a:t>
            </a:r>
          </a:p>
          <a:p>
            <a:r>
              <a:rPr lang="en-US" altLang="zh-HK" dirty="0"/>
              <a:t>Means - worksheets (allow students to express their thoughts), group presentation, IT tools, etc.</a:t>
            </a:r>
          </a:p>
          <a:p>
            <a:r>
              <a:rPr lang="en-US" altLang="zh-HK" b="1" i="1" dirty="0"/>
              <a:t>Games</a:t>
            </a:r>
            <a:r>
              <a:rPr lang="en-US" altLang="zh-HK" dirty="0"/>
              <a:t> </a:t>
            </a:r>
          </a:p>
          <a:p>
            <a:r>
              <a:rPr lang="en-US" altLang="zh-HK" dirty="0"/>
              <a:t>Suitable for – any mathematics purposes (e.g. recall the multiplication facts in P.2), developing student creativity (e.g. creating number sentences in P.4), replacing drilling exercises </a:t>
            </a:r>
          </a:p>
          <a:p>
            <a:r>
              <a:rPr lang="en-US" altLang="zh-HK" dirty="0"/>
              <a:t>Means – 5-minute game time, competition, lesson investigation, self-game, one-on-one game, peer-tutoring, etc. 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07977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B5DA84-7989-4B75-BF56-32F7FB469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Previous works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97C087-E1E4-4858-96C4-E3A642D8F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Dissemination PowerPoint on “Learning Mathematics Through Games and Activities”</a:t>
            </a:r>
          </a:p>
          <a:p>
            <a:r>
              <a:rPr lang="en-US" altLang="zh-HK" dirty="0">
                <a:hlinkClick r:id="rId2"/>
              </a:rPr>
              <a:t>https://drive.google.com/open?id=1taOq9HhhkOPLurmvUhHmsH01eeoNw5mK</a:t>
            </a:r>
            <a:endParaRPr lang="en-US" altLang="zh-HK" dirty="0"/>
          </a:p>
          <a:p>
            <a:endParaRPr lang="en-US" altLang="zh-HK" dirty="0"/>
          </a:p>
          <a:p>
            <a:r>
              <a:rPr lang="en-US" altLang="zh-HK" dirty="0"/>
              <a:t>More resources can be found in this website:</a:t>
            </a:r>
          </a:p>
          <a:p>
            <a:r>
              <a:rPr lang="en-US" altLang="zh-HK" dirty="0">
                <a:hlinkClick r:id="rId3"/>
              </a:rPr>
              <a:t>http://www.fe.hku.hk/ncspmath/</a:t>
            </a:r>
            <a:endParaRPr lang="en-US" altLang="zh-HK" dirty="0"/>
          </a:p>
          <a:p>
            <a:endParaRPr lang="en-US" altLang="zh-HK" dirty="0"/>
          </a:p>
          <a:p>
            <a:endParaRPr lang="zh-HK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E049455D-7198-42D8-90ED-F057045EE65A}"/>
              </a:ext>
            </a:extLst>
          </p:cNvPr>
          <p:cNvSpPr txBox="1">
            <a:spLocks/>
          </p:cNvSpPr>
          <p:nvPr/>
        </p:nvSpPr>
        <p:spPr>
          <a:xfrm>
            <a:off x="4361589" y="4062190"/>
            <a:ext cx="2786462" cy="16306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HK"/>
              <a:t>The End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27022278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516</Words>
  <Application>Microsoft Office PowerPoint</Application>
  <PresentationFormat>寬螢幕</PresentationFormat>
  <Paragraphs>54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回顧</vt:lpstr>
      <vt:lpstr>Learning Mathematics through Games and Activities</vt:lpstr>
      <vt:lpstr>General considerations on Learning Mathematics Through games and activities</vt:lpstr>
      <vt:lpstr>General considerations on Learning Mathematics Through games and activities</vt:lpstr>
      <vt:lpstr>EDB Curriculum Document</vt:lpstr>
      <vt:lpstr>EDB Curriculum Document</vt:lpstr>
      <vt:lpstr>Try it Out!!!</vt:lpstr>
      <vt:lpstr>General considerations on Learning Mathematics Through games and activities</vt:lpstr>
      <vt:lpstr>Previous 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mathematics through games and Activities</dc:title>
  <dc:creator>Wing Kin Cheng (CRI)</dc:creator>
  <cp:lastModifiedBy>Wing Kin Cheng (CRI)</cp:lastModifiedBy>
  <cp:revision>30</cp:revision>
  <dcterms:created xsi:type="dcterms:W3CDTF">2019-01-25T03:33:15Z</dcterms:created>
  <dcterms:modified xsi:type="dcterms:W3CDTF">2019-07-11T02:05:56Z</dcterms:modified>
</cp:coreProperties>
</file>