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>
        <p:scale>
          <a:sx n="80" d="100"/>
          <a:sy n="80" d="100"/>
        </p:scale>
        <p:origin x="54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1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5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22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7317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7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6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5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8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750F6-3F08-47C4-AECF-483624BF36C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2CB4-A866-4CAA-A919-7E04B33A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eogebra.org/classic/wsuzqpzp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 rot="20227561">
                <a:off x="-108284" y="505326"/>
                <a:ext cx="4720588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sz="4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27561">
                <a:off x="-108284" y="505326"/>
                <a:ext cx="4720588" cy="11564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iamond 4"/>
          <p:cNvSpPr/>
          <p:nvPr/>
        </p:nvSpPr>
        <p:spPr>
          <a:xfrm>
            <a:off x="4993106" y="325571"/>
            <a:ext cx="1515979" cy="151597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6509085" y="325570"/>
            <a:ext cx="1515979" cy="151597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6509085" y="1841549"/>
            <a:ext cx="1515979" cy="151597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2522604" y="1247067"/>
            <a:ext cx="4599357" cy="4599357"/>
          </a:xfrm>
          <a:prstGeom prst="diamon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Depth </a:t>
            </a:r>
          </a:p>
          <a:p>
            <a:pPr algn="ctr"/>
            <a:r>
              <a:rPr lang="en-US" sz="4400" dirty="0" smtClean="0"/>
              <a:t>in Fluency</a:t>
            </a:r>
            <a:endParaRPr lang="en-US" sz="4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62542" y="4946802"/>
                <a:ext cx="2039353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≈3.14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42" y="4946802"/>
                <a:ext cx="2039353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99265" y="2533785"/>
            <a:ext cx="2176635" cy="21766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1"/>
            <a:endCxn id="10" idx="5"/>
          </p:cNvCxnSpPr>
          <p:nvPr/>
        </p:nvCxnSpPr>
        <p:spPr>
          <a:xfrm>
            <a:off x="418026" y="2852546"/>
            <a:ext cx="1539113" cy="153911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6"/>
          </p:cNvCxnSpPr>
          <p:nvPr/>
        </p:nvCxnSpPr>
        <p:spPr>
          <a:xfrm flipH="1" flipV="1">
            <a:off x="1187583" y="3622102"/>
            <a:ext cx="108831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Triangle 17"/>
          <p:cNvSpPr/>
          <p:nvPr/>
        </p:nvSpPr>
        <p:spPr>
          <a:xfrm rot="16200000">
            <a:off x="3738380" y="1473423"/>
            <a:ext cx="5463055" cy="5348184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dirty="0" smtClean="0"/>
              <a:t>TAM </a:t>
            </a:r>
            <a:br>
              <a:rPr lang="en-US" dirty="0" smtClean="0"/>
            </a:br>
            <a:r>
              <a:rPr lang="en-US" dirty="0" smtClean="0"/>
              <a:t>Chi Leung</a:t>
            </a:r>
          </a:p>
          <a:p>
            <a:pPr algn="ctr"/>
            <a:r>
              <a:rPr lang="en-US" dirty="0" smtClean="0"/>
              <a:t>samtcl@hku.hk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2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0C25A-A1B4-B848-88B9-401F4ED6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997992" cy="89819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/>
              <a:t>Perimeter of Polygons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27658-97C5-994D-B32C-FBD0EDEC5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63317"/>
            <a:ext cx="3091042" cy="3735131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anchor="t">
            <a:normAutofit/>
          </a:bodyPr>
          <a:lstStyle/>
          <a:p>
            <a:r>
              <a:rPr lang="en-US" dirty="0"/>
              <a:t>Draw some polygons having equal perimeter with the given polygon</a:t>
            </a:r>
          </a:p>
          <a:p>
            <a:r>
              <a:rPr lang="en-US" dirty="0"/>
              <a:t>Students </a:t>
            </a:r>
            <a:r>
              <a:rPr lang="en-US" dirty="0" smtClean="0"/>
              <a:t>explore </a:t>
            </a:r>
            <a:r>
              <a:rPr lang="en-US" dirty="0"/>
              <a:t>as well as calculate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CABBD-710E-F041-A3D9-E16AE2E1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692" y="1263317"/>
            <a:ext cx="4889244" cy="373513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545441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62CA-5760-0F41-B4DC-76C82781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5" y="365126"/>
            <a:ext cx="8157409" cy="1030537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/>
              <a:t>Perimeter of Polygons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9CC1C-605C-AE40-91EC-3F898489C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295" y="1395663"/>
            <a:ext cx="3226399" cy="401874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Which of the following polygons have a different perimeter?</a:t>
            </a:r>
            <a:br>
              <a:rPr lang="en-US" dirty="0"/>
            </a:br>
            <a:r>
              <a:rPr lang="en-US" dirty="0"/>
              <a:t>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C4515-8A08-674C-B41F-CB139409B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586" y="1395663"/>
            <a:ext cx="5067118" cy="401874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2580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rea of Parallelogram"/>
          <p:cNvSpPr txBox="1">
            <a:spLocks noGrp="1"/>
          </p:cNvSpPr>
          <p:nvPr>
            <p:ph type="title"/>
          </p:nvPr>
        </p:nvSpPr>
        <p:spPr>
          <a:xfrm>
            <a:off x="532397" y="534900"/>
            <a:ext cx="8176524" cy="10650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dirty="0"/>
              <a:t>Area of Parallelogram</a:t>
            </a:r>
          </a:p>
        </p:txBody>
      </p:sp>
      <p:sp>
        <p:nvSpPr>
          <p:cNvPr id="162" name="Ask students to make different parallelograms with equal area but different shapes…"/>
          <p:cNvSpPr txBox="1">
            <a:spLocks noGrp="1"/>
          </p:cNvSpPr>
          <p:nvPr>
            <p:ph type="body" sz="half" idx="1"/>
          </p:nvPr>
        </p:nvSpPr>
        <p:spPr>
          <a:xfrm>
            <a:off x="4706419" y="1790634"/>
            <a:ext cx="4002502" cy="389483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anchor="t">
            <a:normAutofit fontScale="85000" lnSpcReduction="20000"/>
          </a:bodyPr>
          <a:lstStyle/>
          <a:p>
            <a:pPr marL="323779" indent="-323779" defTabSz="402536">
              <a:spcBef>
                <a:spcPts val="1617"/>
              </a:spcBef>
              <a:defRPr sz="3528"/>
            </a:pPr>
            <a:r>
              <a:rPr dirty="0"/>
              <a:t>Ask students to make </a:t>
            </a:r>
            <a:r>
              <a:rPr lang="en-US" dirty="0" smtClean="0"/>
              <a:t>p</a:t>
            </a:r>
            <a:r>
              <a:rPr dirty="0" smtClean="0"/>
              <a:t>arallelograms </a:t>
            </a:r>
            <a:r>
              <a:rPr dirty="0"/>
              <a:t>with equal area but different shapes</a:t>
            </a:r>
          </a:p>
          <a:p>
            <a:pPr marL="323779" indent="-323779" defTabSz="402536">
              <a:spcBef>
                <a:spcPts val="1617"/>
              </a:spcBef>
              <a:defRPr sz="3528"/>
            </a:pPr>
            <a:r>
              <a:rPr dirty="0"/>
              <a:t>On the process of making and verify their answers, they can consolidate the concepts of parallelogram while practicing the formula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96" y="1779638"/>
            <a:ext cx="4061894" cy="1852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97" y="3832918"/>
            <a:ext cx="4061893" cy="18525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6782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18147"/>
            <a:ext cx="7886700" cy="872542"/>
          </a:xfr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dirty="0" smtClean="0"/>
              <a:t>Rationale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17558"/>
            <a:ext cx="7886700" cy="3392906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dirty="0" smtClean="0"/>
              <a:t>Maximize Practice</a:t>
            </a:r>
          </a:p>
          <a:p>
            <a:pPr marL="0" indent="0" algn="ctr">
              <a:buNone/>
            </a:pPr>
            <a:r>
              <a:rPr lang="en-US" dirty="0" smtClean="0"/>
              <a:t>L</a:t>
            </a:r>
            <a:r>
              <a:rPr lang="en-US" dirty="0" smtClean="0"/>
              <a:t>inkage </a:t>
            </a:r>
            <a:r>
              <a:rPr lang="en-US" dirty="0"/>
              <a:t>between concepts and figures / applications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91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735382" y="2045368"/>
            <a:ext cx="2160717" cy="4386041"/>
            <a:chOff x="3735382" y="2045368"/>
            <a:chExt cx="2160717" cy="4386041"/>
          </a:xfrm>
        </p:grpSpPr>
        <p:sp>
          <p:nvSpPr>
            <p:cNvPr id="3" name="Regular Pentagon 2"/>
            <p:cNvSpPr/>
            <p:nvPr/>
          </p:nvSpPr>
          <p:spPr>
            <a:xfrm>
              <a:off x="4142762" y="3176336"/>
              <a:ext cx="1297204" cy="1251285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4199700" y="2045368"/>
              <a:ext cx="1183328" cy="11309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/>
            <p:cNvSpPr/>
            <p:nvPr/>
          </p:nvSpPr>
          <p:spPr>
            <a:xfrm>
              <a:off x="5488718" y="3681661"/>
              <a:ext cx="407381" cy="745959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/>
            <p:cNvSpPr/>
            <p:nvPr/>
          </p:nvSpPr>
          <p:spPr>
            <a:xfrm flipH="1">
              <a:off x="3735382" y="3681661"/>
              <a:ext cx="358628" cy="745959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iamond 8"/>
            <p:cNvSpPr/>
            <p:nvPr/>
          </p:nvSpPr>
          <p:spPr>
            <a:xfrm>
              <a:off x="4385510" y="4439146"/>
              <a:ext cx="372979" cy="1474122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iamond 9"/>
            <p:cNvSpPr/>
            <p:nvPr/>
          </p:nvSpPr>
          <p:spPr>
            <a:xfrm>
              <a:off x="4836694" y="4439146"/>
              <a:ext cx="370974" cy="1474122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hord 11"/>
            <p:cNvSpPr/>
            <p:nvPr/>
          </p:nvSpPr>
          <p:spPr>
            <a:xfrm rot="5400000">
              <a:off x="4020248" y="5865402"/>
              <a:ext cx="537494" cy="566007"/>
            </a:xfrm>
            <a:prstGeom prst="chord">
              <a:avLst>
                <a:gd name="adj1" fmla="val 4487173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hord 12"/>
            <p:cNvSpPr/>
            <p:nvPr/>
          </p:nvSpPr>
          <p:spPr>
            <a:xfrm rot="8146517">
              <a:off x="4986895" y="5865402"/>
              <a:ext cx="537494" cy="566007"/>
            </a:xfrm>
            <a:prstGeom prst="chord">
              <a:avLst>
                <a:gd name="adj1" fmla="val 4487173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6172825" y="1187073"/>
            <a:ext cx="2778670" cy="2374274"/>
          </a:xfrm>
          <a:prstGeom prst="cloudCallout">
            <a:avLst>
              <a:gd name="adj1" fmla="val -73299"/>
              <a:gd name="adj2" fmla="val -400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I understand but 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I am not always fast 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442159" y="1576137"/>
            <a:ext cx="2910805" cy="2267953"/>
          </a:xfrm>
          <a:prstGeom prst="cloudCallout">
            <a:avLst>
              <a:gd name="adj1" fmla="val 71826"/>
              <a:gd name="adj2" fmla="val -922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 am human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so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 will make mistakes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8139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r>
              <a:rPr dirty="0"/>
              <a:t>A scenario</a:t>
            </a:r>
          </a:p>
        </p:txBody>
      </p:sp>
      <p:sp>
        <p:nvSpPr>
          <p:cNvPr id="14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28650" y="1179095"/>
            <a:ext cx="7886700" cy="435133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  <a:defRPr sz="4400"/>
            </a:pPr>
            <a:r>
              <a:rPr dirty="0"/>
              <a:t>Teacher spend</a:t>
            </a:r>
            <a:r>
              <a:rPr lang="en-US" dirty="0"/>
              <a:t> (and really needed to spend)</a:t>
            </a:r>
            <a:r>
              <a:rPr dirty="0"/>
              <a:t> a lot of time trying to h</a:t>
            </a:r>
            <a:r>
              <a:rPr sz="3094" dirty="0"/>
              <a:t>elp </a:t>
            </a:r>
            <a:r>
              <a:rPr dirty="0"/>
              <a:t>students understand</a:t>
            </a:r>
            <a:r>
              <a:rPr lang="en-US" dirty="0"/>
              <a:t>ing</a:t>
            </a:r>
            <a:r>
              <a:rPr dirty="0"/>
              <a:t> how to get the answers right </a:t>
            </a:r>
            <a:r>
              <a:rPr lang="en-US" dirty="0"/>
              <a:t>with</a:t>
            </a:r>
            <a:r>
              <a:rPr dirty="0"/>
              <a:t> 2 or 3 important examples</a:t>
            </a:r>
          </a:p>
          <a:p>
            <a:pPr lvl="1">
              <a:defRPr sz="4400"/>
            </a:pPr>
            <a:r>
              <a:rPr dirty="0"/>
              <a:t>Time left for class work is limited</a:t>
            </a:r>
          </a:p>
          <a:p>
            <a:pPr lvl="1">
              <a:defRPr sz="4400"/>
            </a:pPr>
            <a:r>
              <a:rPr dirty="0"/>
              <a:t>Homework support from family is limited</a:t>
            </a:r>
          </a:p>
          <a:p>
            <a:pPr>
              <a:buFont typeface="Wingdings" panose="05000000000000000000" pitchFamily="2" charset="2"/>
              <a:buChar char="§"/>
              <a:defRPr sz="4400"/>
            </a:pPr>
            <a:r>
              <a:rPr dirty="0"/>
              <a:t>So …</a:t>
            </a:r>
          </a:p>
        </p:txBody>
      </p:sp>
    </p:spTree>
    <p:extLst>
      <p:ext uri="{BB962C8B-B14F-4D97-AF65-F5344CB8AC3E}">
        <p14:creationId xmlns:p14="http://schemas.microsoft.com/office/powerpoint/2010/main" val="1902704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910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r>
              <a:rPr dirty="0"/>
              <a:t>Another Scenario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4" name="Content Placeholder 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28650" y="1443789"/>
                <a:ext cx="7886700" cy="4351338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txBody>
              <a:bodyPr anchor="t"/>
              <a:lstStyle/>
              <a:p>
                <a:pPr marL="79810" indent="-79810">
                  <a:lnSpc>
                    <a:spcPct val="81000"/>
                  </a:lnSpc>
                  <a:buFont typeface="Arial"/>
                  <a:buChar char="•"/>
                </a:pPr>
                <a:r>
                  <a:rPr dirty="0"/>
                  <a:t>Teachers are able to let the students memorize the multiplication table (English or Chinese version)</a:t>
                </a:r>
                <a:endParaRPr sz="1687" dirty="0"/>
              </a:p>
              <a:p>
                <a:pPr marL="79810" indent="-79810">
                  <a:lnSpc>
                    <a:spcPct val="81000"/>
                  </a:lnSpc>
                  <a:buFont typeface="Arial"/>
                  <a:buChar char="•"/>
                </a:pPr>
                <a:r>
                  <a:rPr dirty="0"/>
                  <a:t>But every time some students need to spell through a sequence of expression before getting the result</a:t>
                </a:r>
                <a:endParaRPr sz="1687" dirty="0"/>
              </a:p>
              <a:p>
                <a:pPr marL="79810" indent="-79810">
                  <a:lnSpc>
                    <a:spcPct val="81000"/>
                  </a:lnSpc>
                  <a:buFont typeface="Arial"/>
                  <a:buChar char="•"/>
                  <a:defRPr>
                    <a:solidFill>
                      <a:srgbClr val="7030A0"/>
                    </a:solidFill>
                  </a:defRPr>
                </a:pPr>
                <a:r>
                  <a:rPr dirty="0"/>
                  <a:t>Six One Six, Six Two Twelve, Six Three Eighteen, Six Four … , Six Nine Fifty-four</a:t>
                </a:r>
                <a:r>
                  <a:rPr dirty="0">
                    <a:solidFill>
                      <a:srgbClr val="000000"/>
                    </a:solidFill>
                  </a:rPr>
                  <a:t>.</a:t>
                </a:r>
                <a:br>
                  <a:rPr dirty="0">
                    <a:solidFill>
                      <a:srgbClr val="000000"/>
                    </a:solidFill>
                  </a:rPr>
                </a:br>
                <a:r>
                  <a:rPr dirty="0">
                    <a:solidFill>
                      <a:srgbClr val="000000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sz="2812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6×9=54</m:t>
                    </m:r>
                  </m:oMath>
                </a14:m>
                <a:endParaRPr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44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443789"/>
                <a:ext cx="7886700" cy="4351338"/>
              </a:xfrm>
              <a:prstGeom prst="rect">
                <a:avLst/>
              </a:prstGeom>
              <a:blipFill>
                <a:blip r:embed="rId2"/>
                <a:stretch>
                  <a:fillRect l="-1312" t="-2933" r="-1312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0147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628650" y="562570"/>
            <a:ext cx="7886700" cy="85725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 defTabSz="275203">
              <a:spcBef>
                <a:spcPts val="703"/>
              </a:spcBef>
              <a:defRPr sz="4690"/>
            </a:pPr>
            <a:r>
              <a:rPr lang="en-US" dirty="0" smtClean="0">
                <a:solidFill>
                  <a:schemeClr val="accent5"/>
                </a:solidFill>
              </a:rPr>
              <a:t>Better </a:t>
            </a:r>
            <a:r>
              <a:rPr lang="en-US" dirty="0">
                <a:solidFill>
                  <a:schemeClr val="accent5"/>
                </a:solidFill>
              </a:rPr>
              <a:t>W</a:t>
            </a:r>
            <a:r>
              <a:rPr dirty="0">
                <a:solidFill>
                  <a:schemeClr val="accent5"/>
                </a:solidFill>
              </a:rPr>
              <a:t>ays to </a:t>
            </a:r>
            <a:r>
              <a:rPr lang="en-US" dirty="0" smtClean="0">
                <a:solidFill>
                  <a:schemeClr val="accent5"/>
                </a:solidFill>
              </a:rPr>
              <a:t>A</a:t>
            </a:r>
            <a:r>
              <a:rPr dirty="0" smtClean="0">
                <a:solidFill>
                  <a:schemeClr val="accent5"/>
                </a:solidFill>
              </a:rPr>
              <a:t>chieve Fluency</a:t>
            </a:r>
            <a:r>
              <a:rPr lang="en-US" dirty="0" smtClean="0">
                <a:solidFill>
                  <a:schemeClr val="accent5"/>
                </a:solidFill>
              </a:rPr>
              <a:t>?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14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28650" y="1597025"/>
            <a:ext cx="7886700" cy="363671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anchor="t"/>
          <a:lstStyle/>
          <a:p>
            <a:pPr marL="0" indent="0" algn="ctr">
              <a:buNone/>
              <a:defRPr sz="4400"/>
            </a:pPr>
            <a:r>
              <a:rPr dirty="0"/>
              <a:t>Efficient</a:t>
            </a:r>
          </a:p>
          <a:p>
            <a:pPr marL="0" indent="0" algn="ctr">
              <a:buNone/>
              <a:defRPr sz="4400"/>
            </a:pPr>
            <a:r>
              <a:rPr dirty="0"/>
              <a:t>Practical</a:t>
            </a:r>
          </a:p>
          <a:p>
            <a:pPr marL="0" indent="0" algn="ctr">
              <a:buNone/>
              <a:defRPr sz="4400"/>
            </a:pPr>
            <a:r>
              <a:rPr lang="en-US" dirty="0" smtClean="0"/>
              <a:t>Students </a:t>
            </a:r>
            <a:r>
              <a:rPr lang="en-US" dirty="0" smtClean="0"/>
              <a:t>Feeling Good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466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93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dirty="0"/>
              <a:t>Add by Counting Dots on dices</a:t>
            </a:r>
          </a:p>
        </p:txBody>
      </p:sp>
      <p:sp>
        <p:nvSpPr>
          <p:cNvPr id="15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28650" y="1396357"/>
            <a:ext cx="7886700" cy="46314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07259" indent="-307259" defTabSz="381998">
              <a:spcBef>
                <a:spcPts val="1547"/>
              </a:spcBef>
              <a:defRPr sz="3348"/>
            </a:pPr>
            <a:r>
              <a:rPr dirty="0"/>
              <a:t>Students throw a set of dices ten times, count the total, write down the expressions and corresponding answers.</a:t>
            </a:r>
          </a:p>
          <a:p>
            <a:pPr marL="83707" indent="-83707" defTabSz="381998">
              <a:spcBef>
                <a:spcPts val="1547"/>
              </a:spcBef>
              <a:defRPr sz="5208">
                <a:latin typeface="Wingdings"/>
                <a:ea typeface="Wingdings"/>
                <a:cs typeface="Wingdings"/>
                <a:sym typeface="Wingdings"/>
              </a:defRPr>
            </a:pPr>
            <a:r>
              <a:rPr dirty="0">
                <a:latin typeface="Helvetica"/>
                <a:ea typeface="Helvetica"/>
                <a:cs typeface="Helvetica"/>
                <a:sym typeface="Helvetica"/>
              </a:rPr>
              <a:t>🎲 🎲</a:t>
            </a:r>
            <a:r>
              <a:rPr lang="en-US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969" dirty="0">
                <a:latin typeface="Helvetica"/>
                <a:ea typeface="Helvetica"/>
                <a:cs typeface="Helvetica"/>
                <a:sym typeface="Helvetica"/>
                <a:hlinkClick r:id="rId2"/>
              </a:rPr>
              <a:t>https://www.geogebra.org/classic/wsuzqpzp</a:t>
            </a:r>
            <a:endParaRPr lang="en-US" sz="1969" dirty="0">
              <a:latin typeface="Helvetica"/>
              <a:ea typeface="Helvetica"/>
              <a:cs typeface="Helvetica"/>
              <a:sym typeface="Helvetica"/>
            </a:endParaRPr>
          </a:p>
          <a:p>
            <a:pPr marL="2540289" lvl="8" indent="-82212" defTabSz="381998">
              <a:spcBef>
                <a:spcPts val="1547"/>
              </a:spcBef>
              <a:buChar char=" "/>
              <a:defRPr sz="4092">
                <a:latin typeface="Dice"/>
                <a:ea typeface="Dice"/>
                <a:cs typeface="Dice"/>
                <a:sym typeface="Dice"/>
              </a:defRPr>
            </a:pP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  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1+3 = 4</a:t>
            </a:r>
            <a:r>
              <a:rPr dirty="0"/>
              <a:t> </a:t>
            </a:r>
          </a:p>
          <a:p>
            <a:pPr marL="2540289" lvl="8" indent="-82212" defTabSz="381998">
              <a:spcBef>
                <a:spcPts val="1547"/>
              </a:spcBef>
              <a:buChar char=" "/>
              <a:defRPr sz="4092">
                <a:latin typeface="Dice"/>
                <a:ea typeface="Dice"/>
                <a:cs typeface="Dice"/>
                <a:sym typeface="Dice"/>
              </a:defRPr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2+5 = 7</a:t>
            </a:r>
          </a:p>
          <a:p>
            <a:pPr marL="2540289" lvl="8" indent="-82212" defTabSz="381998">
              <a:spcBef>
                <a:spcPts val="1547"/>
              </a:spcBef>
              <a:buChar char=" "/>
              <a:defRPr sz="4092">
                <a:latin typeface="Dice"/>
                <a:ea typeface="Dice"/>
                <a:cs typeface="Dice"/>
                <a:sym typeface="Dice"/>
              </a:defRPr>
            </a:pP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    5+6 = 11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821" y="3864172"/>
            <a:ext cx="1250155" cy="56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59" y="4536970"/>
            <a:ext cx="1250918" cy="567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625" y="5210113"/>
            <a:ext cx="1255352" cy="569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itle 1"/>
          <p:cNvSpPr txBox="1"/>
          <p:nvPr/>
        </p:nvSpPr>
        <p:spPr>
          <a:xfrm>
            <a:off x="446484" y="651867"/>
            <a:ext cx="8429625" cy="857250"/>
          </a:xfrm>
          <a:prstGeom prst="rect">
            <a:avLst/>
          </a:prstGeom>
          <a:ln w="12700">
            <a:miter lim="400000"/>
          </a:ln>
        </p:spPr>
        <p:txBody>
          <a:bodyPr lIns="35719" tIns="35719" rIns="35719" bIns="35719" anchor="ctr">
            <a:normAutofit/>
          </a:bodyPr>
          <a:lstStyle/>
          <a:p>
            <a:pPr>
              <a:lnSpc>
                <a:spcPct val="90000"/>
              </a:lnSpc>
              <a:spcBef>
                <a:spcPts val="1125"/>
              </a:spcBef>
              <a:defRPr sz="70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endParaRPr sz="4922"/>
          </a:p>
        </p:txBody>
      </p:sp>
    </p:spTree>
    <p:extLst>
      <p:ext uri="{BB962C8B-B14F-4D97-AF65-F5344CB8AC3E}">
        <p14:creationId xmlns:p14="http://schemas.microsoft.com/office/powerpoint/2010/main" val="321568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9583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dirty="0"/>
              <a:t>Add by Counting Dots on dices</a:t>
            </a:r>
          </a:p>
        </p:txBody>
      </p:sp>
      <p:sp>
        <p:nvSpPr>
          <p:cNvPr id="15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28650" y="1610215"/>
            <a:ext cx="7886700" cy="4351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/>
          <a:p>
            <a:pPr marL="280829" indent="-280829" defTabSz="349138">
              <a:spcBef>
                <a:spcPts val="1406"/>
              </a:spcBef>
              <a:defRPr sz="3060"/>
            </a:pPr>
            <a:r>
              <a:rPr dirty="0"/>
              <a:t>Students generate their own questions</a:t>
            </a:r>
          </a:p>
          <a:p>
            <a:pPr marL="280829" indent="-280829" defTabSz="349138">
              <a:spcBef>
                <a:spcPts val="1406"/>
              </a:spcBef>
              <a:defRPr sz="3060"/>
            </a:pPr>
            <a:r>
              <a:rPr dirty="0"/>
              <a:t>Students can gradually increase the difficulty</a:t>
            </a:r>
          </a:p>
          <a:p>
            <a:pPr marL="280829" indent="-280829" defTabSz="349138">
              <a:spcBef>
                <a:spcPts val="1406"/>
              </a:spcBef>
              <a:defRPr sz="3060"/>
            </a:pP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Students will eventually migrate from counting dots to m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ental</a:t>
            </a: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 calculation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marL="2321770" lvl="8" indent="-75140" defTabSz="349138">
              <a:spcBef>
                <a:spcPts val="1406"/>
              </a:spcBef>
              <a:buChar char=" "/>
              <a:defRPr sz="3740">
                <a:latin typeface="Dice"/>
                <a:ea typeface="Dice"/>
                <a:cs typeface="Dice"/>
                <a:sym typeface="Dice"/>
              </a:defRPr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680" y="3785884"/>
            <a:ext cx="2339578" cy="200025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 1"/>
          <p:cNvSpPr txBox="1"/>
          <p:nvPr/>
        </p:nvSpPr>
        <p:spPr>
          <a:xfrm>
            <a:off x="446484" y="651867"/>
            <a:ext cx="8429625" cy="857250"/>
          </a:xfrm>
          <a:prstGeom prst="rect">
            <a:avLst/>
          </a:prstGeom>
          <a:ln w="12700">
            <a:miter lim="400000"/>
          </a:ln>
        </p:spPr>
        <p:txBody>
          <a:bodyPr lIns="35719" tIns="35719" rIns="35719" bIns="35719" anchor="ctr">
            <a:normAutofit/>
          </a:bodyPr>
          <a:lstStyle/>
          <a:p>
            <a:pPr>
              <a:lnSpc>
                <a:spcPct val="90000"/>
              </a:lnSpc>
              <a:spcBef>
                <a:spcPts val="1125"/>
              </a:spcBef>
              <a:defRPr sz="70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endParaRPr sz="4922"/>
          </a:p>
        </p:txBody>
      </p:sp>
    </p:spTree>
    <p:extLst>
      <p:ext uri="{BB962C8B-B14F-4D97-AF65-F5344CB8AC3E}">
        <p14:creationId xmlns:p14="http://schemas.microsoft.com/office/powerpoint/2010/main" val="6052951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B55D-9876-2045-BB20-49C42B16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495378"/>
            <a:ext cx="8429624" cy="99075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>
            <a:noAutofit/>
          </a:bodyPr>
          <a:lstStyle/>
          <a:p>
            <a:r>
              <a:rPr lang="en-US" sz="3797" dirty="0"/>
              <a:t>Guess the number of candies in my hands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CF4AA-A8D5-774E-A8D9-C40E63BF2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187" y="1705309"/>
            <a:ext cx="8429624" cy="4351338"/>
          </a:xfrm>
          <a:ln>
            <a:solidFill>
              <a:srgbClr val="FF0000"/>
            </a:solidFill>
          </a:ln>
        </p:spPr>
        <p:txBody>
          <a:bodyPr anchor="t">
            <a:normAutofit lnSpcReduction="10000"/>
          </a:bodyPr>
          <a:lstStyle/>
          <a:p>
            <a:r>
              <a:rPr lang="en-US" dirty="0"/>
              <a:t>Teacher places 10 (or other number) candies on table</a:t>
            </a:r>
          </a:p>
          <a:p>
            <a:r>
              <a:rPr lang="en-US" dirty="0"/>
              <a:t>He grasps randomly and quickly a number of candies in his hand </a:t>
            </a:r>
          </a:p>
          <a:p>
            <a:r>
              <a:rPr lang="en-US" dirty="0"/>
              <a:t>He asks his students to guess the number of candies in his hand</a:t>
            </a:r>
          </a:p>
          <a:p>
            <a:r>
              <a:rPr lang="en-US" dirty="0"/>
              <a:t>Students may eventually discover that they can guess by calculation (with/without hints from teacher or peers)</a:t>
            </a:r>
          </a:p>
          <a:p>
            <a:r>
              <a:rPr lang="en-US" dirty="0"/>
              <a:t>They play the game themselves in pairs with different numbers of candies </a:t>
            </a:r>
          </a:p>
        </p:txBody>
      </p:sp>
    </p:spTree>
    <p:extLst>
      <p:ext uri="{BB962C8B-B14F-4D97-AF65-F5344CB8AC3E}">
        <p14:creationId xmlns:p14="http://schemas.microsoft.com/office/powerpoint/2010/main" val="18133841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B55D-9876-2045-BB20-49C42B16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495378"/>
            <a:ext cx="8429624" cy="99075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797" dirty="0" smtClean="0"/>
              <a:t>Fractions/percentage with paper</a:t>
            </a:r>
            <a:endParaRPr lang="en-US" sz="379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CF4AA-A8D5-774E-A8D9-C40E63BF2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187" y="1705309"/>
            <a:ext cx="8429624" cy="2493712"/>
          </a:xfrm>
          <a:ln>
            <a:solidFill>
              <a:srgbClr val="FF0000"/>
            </a:solidFill>
          </a:ln>
        </p:spPr>
        <p:txBody>
          <a:bodyPr anchor="t">
            <a:normAutofit/>
          </a:bodyPr>
          <a:lstStyle/>
          <a:p>
            <a:r>
              <a:rPr lang="en-US" dirty="0" smtClean="0"/>
              <a:t>Given a piece of square paper</a:t>
            </a:r>
          </a:p>
          <a:p>
            <a:r>
              <a:rPr lang="en-US" dirty="0" smtClean="0"/>
              <a:t>Fold a polygon having 50% of the area of the original square</a:t>
            </a:r>
          </a:p>
          <a:p>
            <a:r>
              <a:rPr lang="en-US" dirty="0" smtClean="0"/>
              <a:t>May require students to fold certain kind of polygon to increase challenge level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7595" y="4313318"/>
            <a:ext cx="1792705" cy="1792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959769" y="5014157"/>
            <a:ext cx="1179094" cy="397043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6" name="Diamond 5"/>
          <p:cNvSpPr/>
          <p:nvPr/>
        </p:nvSpPr>
        <p:spPr>
          <a:xfrm>
            <a:off x="4698332" y="4313318"/>
            <a:ext cx="1798722" cy="179872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6716627" y="4319335"/>
            <a:ext cx="1792705" cy="179270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90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393</Words>
  <Application>Microsoft Office PowerPoint</Application>
  <PresentationFormat>On-screen Show (4:3)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Bodoni SvtyTwo ITC TT-Book</vt:lpstr>
      <vt:lpstr>Dice</vt:lpstr>
      <vt:lpstr>Arial</vt:lpstr>
      <vt:lpstr>Calibri</vt:lpstr>
      <vt:lpstr>Calibri Light</vt:lpstr>
      <vt:lpstr>Cambria Math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A scenario</vt:lpstr>
      <vt:lpstr>Another Scenario</vt:lpstr>
      <vt:lpstr>Better Ways to Achieve Fluency?</vt:lpstr>
      <vt:lpstr>Add by Counting Dots on dices</vt:lpstr>
      <vt:lpstr>Add by Counting Dots on dices</vt:lpstr>
      <vt:lpstr>Guess the number of candies in my hands</vt:lpstr>
      <vt:lpstr>Fractions/percentage with paper</vt:lpstr>
      <vt:lpstr>Perimeter of Polygons</vt:lpstr>
      <vt:lpstr>Perimeter of Polygons</vt:lpstr>
      <vt:lpstr>Area of Parallelogram</vt:lpstr>
      <vt:lpstr>Rationale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samtcl</dc:creator>
  <cp:lastModifiedBy>samtcl</cp:lastModifiedBy>
  <cp:revision>8</cp:revision>
  <dcterms:created xsi:type="dcterms:W3CDTF">2019-09-27T01:28:49Z</dcterms:created>
  <dcterms:modified xsi:type="dcterms:W3CDTF">2019-09-27T02:46:00Z</dcterms:modified>
</cp:coreProperties>
</file>