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4"/>
  </p:sldMasterIdLst>
  <p:notesMasterIdLst>
    <p:notesMasterId r:id="rId29"/>
  </p:notesMasterIdLst>
  <p:handoutMasterIdLst>
    <p:handoutMasterId r:id="rId30"/>
  </p:handoutMasterIdLst>
  <p:sldIdLst>
    <p:sldId id="322" r:id="rId5"/>
    <p:sldId id="256" r:id="rId6"/>
    <p:sldId id="311" r:id="rId7"/>
    <p:sldId id="274" r:id="rId8"/>
    <p:sldId id="312" r:id="rId9"/>
    <p:sldId id="320" r:id="rId10"/>
    <p:sldId id="284" r:id="rId11"/>
    <p:sldId id="302" r:id="rId12"/>
    <p:sldId id="257" r:id="rId13"/>
    <p:sldId id="324" r:id="rId14"/>
    <p:sldId id="313" r:id="rId15"/>
    <p:sldId id="314" r:id="rId16"/>
    <p:sldId id="315" r:id="rId17"/>
    <p:sldId id="316" r:id="rId18"/>
    <p:sldId id="318" r:id="rId19"/>
    <p:sldId id="319" r:id="rId20"/>
    <p:sldId id="299" r:id="rId21"/>
    <p:sldId id="278" r:id="rId22"/>
    <p:sldId id="277" r:id="rId23"/>
    <p:sldId id="282" r:id="rId24"/>
    <p:sldId id="270" r:id="rId25"/>
    <p:sldId id="317" r:id="rId26"/>
    <p:sldId id="269" r:id="rId27"/>
    <p:sldId id="323" r:id="rId28"/>
  </p:sldIdLst>
  <p:sldSz cx="9144000" cy="6858000" type="screen4x3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5644C-B25B-620A-7AA8-1DA954D7E31D}" v="1" dt="2019-09-27T05:25:4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>
      <p:cViewPr varScale="1">
        <p:scale>
          <a:sx n="109" d="100"/>
          <a:sy n="109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a Yip" userId="S::antoniay@hku.hk::fbcee2e0-de5c-4d02-a22f-974949a101a4" providerId="AD" clId="Web-{A1C5644C-B25B-620A-7AA8-1DA954D7E31D}"/>
    <pc:docChg chg="modSld">
      <pc:chgData name="Antonia Yip" userId="S::antoniay@hku.hk::fbcee2e0-de5c-4d02-a22f-974949a101a4" providerId="AD" clId="Web-{A1C5644C-B25B-620A-7AA8-1DA954D7E31D}" dt="2019-09-27T05:25:42.524" v="0" actId="20577"/>
      <pc:docMkLst>
        <pc:docMk/>
      </pc:docMkLst>
      <pc:sldChg chg="modSp">
        <pc:chgData name="Antonia Yip" userId="S::antoniay@hku.hk::fbcee2e0-de5c-4d02-a22f-974949a101a4" providerId="AD" clId="Web-{A1C5644C-B25B-620A-7AA8-1DA954D7E31D}" dt="2019-09-27T05:25:42.524" v="0" actId="20577"/>
        <pc:sldMkLst>
          <pc:docMk/>
          <pc:sldMk cId="3399093722" sldId="319"/>
        </pc:sldMkLst>
        <pc:spChg chg="mod">
          <ac:chgData name="Antonia Yip" userId="S::antoniay@hku.hk::fbcee2e0-de5c-4d02-a22f-974949a101a4" providerId="AD" clId="Web-{A1C5644C-B25B-620A-7AA8-1DA954D7E31D}" dt="2019-09-27T05:25:42.524" v="0" actId="20577"/>
          <ac:spMkLst>
            <pc:docMk/>
            <pc:sldMk cId="3399093722" sldId="31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QTN 2019-20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Proposal 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Decemeber 17,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BE8A-5A65-4D53-9B58-57AA06BD1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615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QTN 2019-20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Proposal Presentation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Decemeber 17,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AE2A-3972-40F8-80EC-7526BE3FF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89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2AE2A-3972-40F8-80EC-7526BE3FF7D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Proposal Presentation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Decemeber 17, 2018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QTN 2019-20</a:t>
            </a:r>
          </a:p>
        </p:txBody>
      </p:sp>
    </p:spTree>
    <p:extLst>
      <p:ext uri="{BB962C8B-B14F-4D97-AF65-F5344CB8AC3E}">
        <p14:creationId xmlns:p14="http://schemas.microsoft.com/office/powerpoint/2010/main" val="3535816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6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9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008000"/>
            <a:ext cx="6898587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067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1008000"/>
            <a:ext cx="6898587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7504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tx2"/>
          </a:solidFill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70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5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40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9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576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6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0D1EF81-16EB-4B8C-B3EB-B53660B9BE2B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C29F596-ACC6-43DB-97AA-EF86E07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87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677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461962"/>
            <a:ext cx="86391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2704793"/>
            <a:ext cx="1793570" cy="1528027"/>
            <a:chOff x="662212" y="3237856"/>
            <a:chExt cx="1515745" cy="1171334"/>
          </a:xfrm>
        </p:grpSpPr>
        <p:sp>
          <p:nvSpPr>
            <p:cNvPr id="13" name="TextBox 12"/>
            <p:cNvSpPr txBox="1"/>
            <p:nvPr/>
          </p:nvSpPr>
          <p:spPr>
            <a:xfrm>
              <a:off x="662212" y="3536245"/>
              <a:ext cx="1499873" cy="872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1600" b="1" dirty="0"/>
                <a:t>Project setup &amp; Familiarization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6356" y="2777940"/>
            <a:ext cx="1933895" cy="1988749"/>
            <a:chOff x="2164024" y="3127994"/>
            <a:chExt cx="1749564" cy="1265945"/>
          </a:xfrm>
        </p:grpSpPr>
        <p:sp>
          <p:nvSpPr>
            <p:cNvPr id="16" name="TextBox 15"/>
            <p:cNvSpPr txBox="1"/>
            <p:nvPr/>
          </p:nvSpPr>
          <p:spPr>
            <a:xfrm>
              <a:off x="2164024" y="3551499"/>
              <a:ext cx="1749564" cy="842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38120" y="2676819"/>
            <a:ext cx="1969384" cy="2834493"/>
            <a:chOff x="3807948" y="2676819"/>
            <a:chExt cx="1788754" cy="2834494"/>
          </a:xfrm>
        </p:grpSpPr>
        <p:sp>
          <p:nvSpPr>
            <p:cNvPr id="19" name="TextBox 18"/>
            <p:cNvSpPr txBox="1"/>
            <p:nvPr/>
          </p:nvSpPr>
          <p:spPr>
            <a:xfrm>
              <a:off x="3807948" y="2710545"/>
              <a:ext cx="1788754" cy="28007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i="1" dirty="0">
                  <a:cs typeface="Arial" pitchFamily="34" charset="0"/>
                </a:rPr>
                <a:t> Consolidation &amp; Refinement</a:t>
              </a:r>
              <a:endParaRPr lang="ko-KR" altLang="en-US" sz="1600" b="1" i="1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8"/>
            <a:ext cx="1660135" cy="1816458"/>
            <a:chOff x="5389478" y="2768407"/>
            <a:chExt cx="1660135" cy="1732790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44237"/>
              <a:ext cx="1631259" cy="10569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Dissemination &amp; Overall evaluation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21656" y="2676819"/>
            <a:ext cx="1402808" cy="2058956"/>
            <a:chOff x="7021656" y="2676819"/>
            <a:chExt cx="1402808" cy="2058956"/>
          </a:xfrm>
        </p:grpSpPr>
        <p:sp>
          <p:nvSpPr>
            <p:cNvPr id="25" name="TextBox 24"/>
            <p:cNvSpPr txBox="1"/>
            <p:nvPr/>
          </p:nvSpPr>
          <p:spPr>
            <a:xfrm>
              <a:off x="7021656" y="3381558"/>
              <a:ext cx="1402807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Reporting &amp; Packaging of deliverables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</p:spTree>
    <p:extLst>
      <p:ext uri="{BB962C8B-B14F-4D97-AF65-F5344CB8AC3E}">
        <p14:creationId xmlns:p14="http://schemas.microsoft.com/office/powerpoint/2010/main" val="350584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2704791"/>
            <a:ext cx="1731906" cy="1558804"/>
            <a:chOff x="714324" y="3237856"/>
            <a:chExt cx="1463633" cy="1194927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512651"/>
              <a:ext cx="1402807" cy="920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b="1" dirty="0"/>
                <a:t>Project setup &amp; Familiarization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17131" y="2777940"/>
            <a:ext cx="1733213" cy="2065693"/>
            <a:chOff x="2282334" y="3127994"/>
            <a:chExt cx="1568010" cy="1314924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502520"/>
              <a:ext cx="1568010" cy="940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225" y="2541268"/>
            <a:ext cx="1787531" cy="3139321"/>
            <a:chOff x="3866175" y="2541268"/>
            <a:chExt cx="1623581" cy="3139322"/>
          </a:xfrm>
        </p:grpSpPr>
        <p:sp>
          <p:nvSpPr>
            <p:cNvPr id="19" name="TextBox 18"/>
            <p:cNvSpPr txBox="1"/>
            <p:nvPr/>
          </p:nvSpPr>
          <p:spPr>
            <a:xfrm>
              <a:off x="3866175" y="2541268"/>
              <a:ext cx="1623581" cy="3139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(Consolidation &amp; Refinement)</a:t>
              </a:r>
              <a:endParaRPr lang="ko-KR" altLang="en-US" b="1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9"/>
            <a:ext cx="1660135" cy="1862626"/>
            <a:chOff x="5389478" y="2768407"/>
            <a:chExt cx="1660135" cy="177683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00198"/>
              <a:ext cx="1631259" cy="1145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Dissemination &amp; Overall evaluation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6364" y="2676819"/>
            <a:ext cx="1438100" cy="1896064"/>
            <a:chOff x="6986364" y="2676819"/>
            <a:chExt cx="1438100" cy="1896064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Reporting &amp; Packaging of deliverables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89106" y="3310796"/>
            <a:ext cx="6839979" cy="31393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SEP 2019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Executive Committee Meeting I </a:t>
            </a:r>
            <a:r>
              <a:rPr lang="en-US" altLang="zh-HK" sz="2000" b="1" dirty="0">
                <a:solidFill>
                  <a:schemeClr val="accent1"/>
                </a:solidFill>
              </a:rPr>
              <a:t>(27 Sept) 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Briefing on the project </a:t>
            </a:r>
            <a:r>
              <a:rPr lang="en-US" altLang="zh-HK" sz="2000" b="1" dirty="0" err="1">
                <a:solidFill>
                  <a:schemeClr val="bg1"/>
                </a:solidFill>
              </a:rPr>
              <a:t>organisation</a:t>
            </a:r>
            <a:endParaRPr lang="en-US" altLang="zh-HK" sz="2000" b="1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Sharing on the successful experiences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Introduction to the pedagogic strategies in focus  </a:t>
            </a:r>
          </a:p>
          <a:p>
            <a:r>
              <a:rPr lang="en-US" altLang="zh-HK" sz="2000" b="1" dirty="0">
                <a:solidFill>
                  <a:schemeClr val="bg1"/>
                </a:solidFill>
              </a:rPr>
              <a:t>	→ 5 Themes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 Preparatory meetings 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Consent of participant students, parents and teachers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Assessment of current situation </a:t>
            </a:r>
            <a:endParaRPr lang="zh-HK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5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2704791"/>
            <a:ext cx="1731906" cy="1558804"/>
            <a:chOff x="714324" y="3237856"/>
            <a:chExt cx="1463633" cy="1194927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512651"/>
              <a:ext cx="1402807" cy="920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</a:rPr>
                <a:t>Project setup &amp; Familiarization</a:t>
              </a:r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17131" y="2777940"/>
            <a:ext cx="1733213" cy="2065693"/>
            <a:chOff x="2282334" y="3127994"/>
            <a:chExt cx="1568010" cy="1314924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502520"/>
              <a:ext cx="1568010" cy="940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cs typeface="Arial" pitchFamily="34" charset="0"/>
                </a:rPr>
                <a:t>Collaborative investigation &amp; Curriculum implementation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225" y="2541268"/>
            <a:ext cx="1787531" cy="3139321"/>
            <a:chOff x="3866175" y="2541268"/>
            <a:chExt cx="1623581" cy="3139322"/>
          </a:xfrm>
        </p:grpSpPr>
        <p:sp>
          <p:nvSpPr>
            <p:cNvPr id="19" name="TextBox 18"/>
            <p:cNvSpPr txBox="1"/>
            <p:nvPr/>
          </p:nvSpPr>
          <p:spPr>
            <a:xfrm>
              <a:off x="3866175" y="2541268"/>
              <a:ext cx="1623581" cy="3139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(Consolidation &amp; Refinement)</a:t>
              </a:r>
              <a:endParaRPr lang="ko-KR" altLang="en-US" b="1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9"/>
            <a:ext cx="1660135" cy="1862626"/>
            <a:chOff x="5389478" y="2768407"/>
            <a:chExt cx="1660135" cy="177683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00198"/>
              <a:ext cx="1631259" cy="1145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Dissemination &amp; Overall evaluation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6364" y="2676819"/>
            <a:ext cx="1438100" cy="1896064"/>
            <a:chOff x="6986364" y="2676819"/>
            <a:chExt cx="1438100" cy="1896064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Reporting &amp; Packaging of deliverables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5923" y="2352395"/>
            <a:ext cx="5141256" cy="32932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Oct 2019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Thematic Sharing Sessions </a:t>
            </a:r>
            <a:r>
              <a:rPr lang="en-US" altLang="zh-HK" sz="2000" b="1" dirty="0">
                <a:solidFill>
                  <a:schemeClr val="accent1"/>
                </a:solidFill>
              </a:rPr>
              <a:t>(29 Nov)</a:t>
            </a:r>
          </a:p>
          <a:p>
            <a:r>
              <a:rPr lang="en-US" altLang="zh-HK" b="1" dirty="0">
                <a:solidFill>
                  <a:schemeClr val="bg1"/>
                </a:solidFill>
              </a:rPr>
              <a:t>Dec 2019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Joint-school Workshop I - Sharing of ongoing works on each of the 5 themes </a:t>
            </a:r>
            <a:endParaRPr lang="zh-HK" altLang="en-US" sz="2000" b="1" dirty="0">
              <a:solidFill>
                <a:schemeClr val="bg1"/>
              </a:solidFill>
            </a:endParaRPr>
          </a:p>
          <a:p>
            <a:r>
              <a:rPr lang="en-US" altLang="zh-HK" b="1" dirty="0">
                <a:solidFill>
                  <a:schemeClr val="accent1"/>
                </a:solidFill>
              </a:rPr>
              <a:t>(</a:t>
            </a:r>
            <a:r>
              <a:rPr lang="en-US" altLang="zh-TW" b="1" dirty="0">
                <a:solidFill>
                  <a:schemeClr val="accent1"/>
                </a:solidFill>
              </a:rPr>
              <a:t>13</a:t>
            </a:r>
            <a:r>
              <a:rPr lang="en-US" altLang="zh-HK" b="1" dirty="0">
                <a:solidFill>
                  <a:schemeClr val="accent1"/>
                </a:solidFill>
              </a:rPr>
              <a:t> </a:t>
            </a:r>
            <a:r>
              <a:rPr lang="en-US" altLang="zh-TW" b="1" dirty="0">
                <a:solidFill>
                  <a:schemeClr val="accent1"/>
                </a:solidFill>
              </a:rPr>
              <a:t>Dec</a:t>
            </a:r>
            <a:r>
              <a:rPr lang="en-US" altLang="zh-HK" b="1" dirty="0">
                <a:solidFill>
                  <a:schemeClr val="accent1"/>
                </a:solidFill>
              </a:rPr>
              <a:t>)</a:t>
            </a:r>
          </a:p>
          <a:p>
            <a:r>
              <a:rPr lang="en-US" altLang="zh-HK" b="1" dirty="0">
                <a:solidFill>
                  <a:schemeClr val="bg1"/>
                </a:solidFill>
              </a:rPr>
              <a:t>Sep2019-Jan2020</a:t>
            </a:r>
          </a:p>
          <a:p>
            <a:r>
              <a:rPr lang="en-US" altLang="zh-HK" sz="2000" b="1" dirty="0">
                <a:solidFill>
                  <a:schemeClr val="bg1"/>
                </a:solidFill>
              </a:rPr>
              <a:t>1</a:t>
            </a:r>
            <a:r>
              <a:rPr lang="en-US" altLang="zh-HK" sz="2000" b="1" baseline="30000" dirty="0">
                <a:solidFill>
                  <a:schemeClr val="bg1"/>
                </a:solidFill>
              </a:rPr>
              <a:t>st</a:t>
            </a:r>
            <a:r>
              <a:rPr lang="en-US" altLang="zh-HK" sz="2000" b="1" dirty="0">
                <a:solidFill>
                  <a:schemeClr val="bg1"/>
                </a:solidFill>
              </a:rPr>
              <a:t> Round School-based support activities </a:t>
            </a:r>
            <a:r>
              <a:rPr lang="en-US" altLang="zh-HK" b="1" dirty="0">
                <a:solidFill>
                  <a:schemeClr val="bg1"/>
                </a:solidFill>
              </a:rPr>
              <a:t>–  </a:t>
            </a:r>
          </a:p>
          <a:p>
            <a:pPr>
              <a:buFont typeface="Wingdings" pitchFamily="2" charset="2"/>
              <a:buChar char="Ø"/>
            </a:pPr>
            <a:r>
              <a:rPr lang="en-US" altLang="zh-HK" b="1" dirty="0">
                <a:solidFill>
                  <a:srgbClr val="C00000"/>
                </a:solidFill>
              </a:rPr>
              <a:t>3 CLP meetings *</a:t>
            </a:r>
          </a:p>
          <a:p>
            <a:pPr>
              <a:buFont typeface="Wingdings" pitchFamily="2" charset="2"/>
              <a:buChar char="Ø"/>
            </a:pPr>
            <a:r>
              <a:rPr lang="en-US" altLang="zh-HK" b="1" dirty="0">
                <a:solidFill>
                  <a:srgbClr val="C00000"/>
                </a:solidFill>
              </a:rPr>
              <a:t>3 LOs  *                                                *</a:t>
            </a:r>
            <a:r>
              <a:rPr lang="en-US" altLang="zh-HK" sz="1400" b="1" i="1" dirty="0">
                <a:solidFill>
                  <a:srgbClr val="C00000"/>
                </a:solidFill>
              </a:rPr>
              <a:t>at least</a:t>
            </a:r>
            <a:endParaRPr lang="zh-HK" altLang="en-US" sz="1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12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7952" y="2658635"/>
            <a:ext cx="1731906" cy="1558804"/>
            <a:chOff x="714324" y="3237856"/>
            <a:chExt cx="1463633" cy="1194927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512651"/>
              <a:ext cx="1402807" cy="920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</a:rPr>
                <a:t>Project setup &amp; Familiarization</a:t>
              </a:r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17131" y="2777940"/>
            <a:ext cx="1733213" cy="2065693"/>
            <a:chOff x="2282334" y="3127994"/>
            <a:chExt cx="1568010" cy="1314924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502520"/>
              <a:ext cx="1568010" cy="940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225" y="2541268"/>
            <a:ext cx="1787531" cy="3139321"/>
            <a:chOff x="3866175" y="2541268"/>
            <a:chExt cx="1623581" cy="3139322"/>
          </a:xfrm>
        </p:grpSpPr>
        <p:sp>
          <p:nvSpPr>
            <p:cNvPr id="19" name="TextBox 18"/>
            <p:cNvSpPr txBox="1"/>
            <p:nvPr/>
          </p:nvSpPr>
          <p:spPr>
            <a:xfrm>
              <a:off x="3866175" y="2541268"/>
              <a:ext cx="1623581" cy="3139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i="1" dirty="0">
                  <a:cs typeface="Arial" pitchFamily="34" charset="0"/>
                </a:rPr>
                <a:t> (Consolidation &amp; Refinement)</a:t>
              </a:r>
              <a:endParaRPr lang="ko-KR" altLang="en-US" b="1" i="1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9"/>
            <a:ext cx="1660135" cy="1862626"/>
            <a:chOff x="5389478" y="2768407"/>
            <a:chExt cx="1660135" cy="177683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00198"/>
              <a:ext cx="1631259" cy="1145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Dissemination &amp; Overall evaluation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6364" y="2676819"/>
            <a:ext cx="1438100" cy="1896064"/>
            <a:chOff x="6986364" y="2676819"/>
            <a:chExt cx="1438100" cy="1896064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Reporting &amp; Packaging of deliverables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050" y="2541268"/>
            <a:ext cx="3722914" cy="3877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Feb 2</a:t>
            </a:r>
            <a:r>
              <a:rPr lang="en-US" altLang="zh-HK" b="1" dirty="0">
                <a:solidFill>
                  <a:schemeClr val="bg1"/>
                </a:solidFill>
              </a:rPr>
              <a:t>019-May2020</a:t>
            </a:r>
          </a:p>
          <a:p>
            <a:r>
              <a:rPr lang="en-US" altLang="zh-HK" sz="2000" b="1" dirty="0">
                <a:solidFill>
                  <a:schemeClr val="bg1"/>
                </a:solidFill>
              </a:rPr>
              <a:t>2</a:t>
            </a:r>
            <a:r>
              <a:rPr lang="en-US" altLang="zh-HK" sz="2000" b="1" baseline="30000" dirty="0">
                <a:solidFill>
                  <a:schemeClr val="bg1"/>
                </a:solidFill>
              </a:rPr>
              <a:t>nd </a:t>
            </a:r>
            <a:r>
              <a:rPr lang="en-US" altLang="zh-HK" sz="2000" b="1" dirty="0">
                <a:solidFill>
                  <a:schemeClr val="bg1"/>
                </a:solidFill>
              </a:rPr>
              <a:t>Round School-based support activities </a:t>
            </a:r>
            <a:r>
              <a:rPr lang="en-US" altLang="zh-HK" b="1" dirty="0">
                <a:solidFill>
                  <a:schemeClr val="bg1"/>
                </a:solidFill>
              </a:rPr>
              <a:t>–  </a:t>
            </a:r>
          </a:p>
          <a:p>
            <a:pPr>
              <a:buFont typeface="Wingdings" pitchFamily="2" charset="2"/>
              <a:buChar char="Ø"/>
            </a:pPr>
            <a:r>
              <a:rPr lang="en-US" altLang="zh-HK" b="1" dirty="0">
                <a:solidFill>
                  <a:srgbClr val="C00000"/>
                </a:solidFill>
              </a:rPr>
              <a:t>3 CLP meetings</a:t>
            </a:r>
            <a:r>
              <a:rPr lang="zh-TW" altLang="en-US" b="1" dirty="0">
                <a:solidFill>
                  <a:srgbClr val="C00000"/>
                </a:solidFill>
              </a:rPr>
              <a:t>*</a:t>
            </a:r>
            <a:endParaRPr lang="en-US" altLang="zh-HK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HK" b="1" dirty="0">
                <a:solidFill>
                  <a:srgbClr val="C00000"/>
                </a:solidFill>
              </a:rPr>
              <a:t>3 Los </a:t>
            </a:r>
            <a:r>
              <a:rPr lang="zh-TW" altLang="en-US" b="1" dirty="0">
                <a:solidFill>
                  <a:srgbClr val="C00000"/>
                </a:solidFill>
              </a:rPr>
              <a:t>*</a:t>
            </a:r>
            <a:r>
              <a:rPr lang="en-US" altLang="zh-HK" b="1" dirty="0">
                <a:solidFill>
                  <a:srgbClr val="C00000"/>
                </a:solidFill>
              </a:rPr>
              <a:t>                         </a:t>
            </a:r>
            <a:r>
              <a:rPr lang="en-US" altLang="zh-HK" sz="1400" b="1" dirty="0">
                <a:solidFill>
                  <a:srgbClr val="C00000"/>
                </a:solidFill>
              </a:rPr>
              <a:t>*</a:t>
            </a:r>
            <a:r>
              <a:rPr lang="en-US" altLang="zh-HK" sz="1400" b="1" i="1" dirty="0">
                <a:solidFill>
                  <a:srgbClr val="C00000"/>
                </a:solidFill>
              </a:rPr>
              <a:t>at least</a:t>
            </a:r>
            <a:r>
              <a:rPr lang="en-US" altLang="zh-HK" sz="1400" b="1" dirty="0">
                <a:solidFill>
                  <a:schemeClr val="bg1"/>
                </a:solidFill>
              </a:rPr>
              <a:t> </a:t>
            </a:r>
            <a:endParaRPr lang="zh-HK" altLang="en-US" sz="1400" b="1" dirty="0">
              <a:solidFill>
                <a:schemeClr val="bg1"/>
              </a:solidFill>
            </a:endParaRPr>
          </a:p>
          <a:p>
            <a:endParaRPr lang="en-US" altLang="zh-HK" b="1" dirty="0">
              <a:solidFill>
                <a:schemeClr val="bg1"/>
              </a:solidFill>
            </a:endParaRPr>
          </a:p>
          <a:p>
            <a:r>
              <a:rPr lang="en-US" altLang="zh-HK" b="1" dirty="0">
                <a:solidFill>
                  <a:schemeClr val="bg1"/>
                </a:solidFill>
              </a:rPr>
              <a:t>Apr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Thematic Sharing Sessions </a:t>
            </a:r>
          </a:p>
          <a:p>
            <a:r>
              <a:rPr lang="en-US" altLang="zh-HK" b="1" dirty="0">
                <a:solidFill>
                  <a:schemeClr val="bg1"/>
                </a:solidFill>
              </a:rPr>
              <a:t>Apr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Joint-school Workshop II - Sharing of ongoing works on each of the 5 themes </a:t>
            </a:r>
          </a:p>
          <a:p>
            <a:endParaRPr lang="zh-HK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9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2704791"/>
            <a:ext cx="1731906" cy="1558804"/>
            <a:chOff x="714324" y="3237856"/>
            <a:chExt cx="1463633" cy="1194927"/>
          </a:xfrm>
        </p:grpSpPr>
        <p:sp>
          <p:nvSpPr>
            <p:cNvPr id="13" name="TextBox 12"/>
            <p:cNvSpPr txBox="1"/>
            <p:nvPr/>
          </p:nvSpPr>
          <p:spPr>
            <a:xfrm>
              <a:off x="714324" y="3512651"/>
              <a:ext cx="1402807" cy="9201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</a:rPr>
                <a:t>Project setup &amp; Familiarization</a:t>
              </a:r>
              <a:endParaRPr lang="ko-KR" altLang="en-US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17131" y="2777940"/>
            <a:ext cx="1733213" cy="2065693"/>
            <a:chOff x="2282334" y="3127994"/>
            <a:chExt cx="1568010" cy="1314924"/>
          </a:xfrm>
        </p:grpSpPr>
        <p:sp>
          <p:nvSpPr>
            <p:cNvPr id="16" name="TextBox 15"/>
            <p:cNvSpPr txBox="1"/>
            <p:nvPr/>
          </p:nvSpPr>
          <p:spPr>
            <a:xfrm>
              <a:off x="2282334" y="3502520"/>
              <a:ext cx="1568010" cy="9403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02225" y="2541268"/>
            <a:ext cx="1787531" cy="3139321"/>
            <a:chOff x="3866175" y="2541268"/>
            <a:chExt cx="1623581" cy="3139322"/>
          </a:xfrm>
        </p:grpSpPr>
        <p:sp>
          <p:nvSpPr>
            <p:cNvPr id="19" name="TextBox 18"/>
            <p:cNvSpPr txBox="1"/>
            <p:nvPr/>
          </p:nvSpPr>
          <p:spPr>
            <a:xfrm>
              <a:off x="3866175" y="2541268"/>
              <a:ext cx="1623581" cy="313932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i="1" dirty="0">
                  <a:solidFill>
                    <a:schemeClr val="bg1">
                      <a:lumMod val="65000"/>
                    </a:schemeClr>
                  </a:solidFill>
                  <a:cs typeface="Arial" pitchFamily="34" charset="0"/>
                </a:rPr>
                <a:t> (Consolidation &amp; Refinement)</a:t>
              </a:r>
              <a:endParaRPr lang="ko-KR" altLang="en-US" b="1" i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9"/>
            <a:ext cx="1660135" cy="1862626"/>
            <a:chOff x="5389478" y="2768407"/>
            <a:chExt cx="1660135" cy="1776831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00198"/>
              <a:ext cx="1631259" cy="11450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cs typeface="Arial" pitchFamily="34" charset="0"/>
                </a:rPr>
                <a:t>Dissemination &amp; Overall evaluation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86364" y="2676819"/>
            <a:ext cx="1438100" cy="1896064"/>
            <a:chOff x="6986364" y="2676819"/>
            <a:chExt cx="1438100" cy="1896064"/>
          </a:xfrm>
        </p:grpSpPr>
        <p:sp>
          <p:nvSpPr>
            <p:cNvPr id="25" name="TextBox 24"/>
            <p:cNvSpPr txBox="1"/>
            <p:nvPr/>
          </p:nvSpPr>
          <p:spPr>
            <a:xfrm>
              <a:off x="6986364" y="3372554"/>
              <a:ext cx="140280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b="1" dirty="0">
                  <a:cs typeface="Arial" pitchFamily="34" charset="0"/>
                </a:rPr>
                <a:t>Reporting &amp; Packaging of deliverables</a:t>
              </a:r>
              <a:endParaRPr lang="ko-KR" altLang="en-US" b="1" dirty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" y="3449766"/>
            <a:ext cx="4961154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HK" b="1" dirty="0">
                <a:solidFill>
                  <a:schemeClr val="bg1"/>
                </a:solidFill>
              </a:rPr>
              <a:t>Jun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Executive Committee Meeting </a:t>
            </a:r>
            <a:r>
              <a:rPr lang="en-US" altLang="zh-TW" sz="2000" b="1" dirty="0">
                <a:solidFill>
                  <a:schemeClr val="bg1"/>
                </a:solidFill>
              </a:rPr>
              <a:t>II</a:t>
            </a:r>
          </a:p>
          <a:p>
            <a:r>
              <a:rPr lang="en-US" altLang="zh-HK" b="1" dirty="0">
                <a:solidFill>
                  <a:schemeClr val="bg1"/>
                </a:solidFill>
              </a:rPr>
              <a:t>Jul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Territory-wide dissemination seminar </a:t>
            </a:r>
            <a:endParaRPr lang="zh-HK" altLang="en-US" sz="2000" b="1" dirty="0">
              <a:solidFill>
                <a:schemeClr val="bg1"/>
              </a:solidFill>
            </a:endParaRPr>
          </a:p>
          <a:p>
            <a:endParaRPr lang="en-US" altLang="zh-HK" b="1" dirty="0">
              <a:solidFill>
                <a:schemeClr val="bg1"/>
              </a:solidFill>
            </a:endParaRPr>
          </a:p>
          <a:p>
            <a:r>
              <a:rPr lang="en-US" altLang="zh-HK" b="1" dirty="0">
                <a:solidFill>
                  <a:schemeClr val="bg1"/>
                </a:solidFill>
              </a:rPr>
              <a:t>Jul-Aug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Packaging the deliverables </a:t>
            </a:r>
            <a:endParaRPr lang="en-US" altLang="zh-TW" sz="2000" b="1" dirty="0">
              <a:solidFill>
                <a:schemeClr val="bg1"/>
              </a:solidFill>
            </a:endParaRPr>
          </a:p>
          <a:p>
            <a:r>
              <a:rPr lang="en-US" altLang="zh-HK" b="1" dirty="0">
                <a:solidFill>
                  <a:schemeClr val="bg1"/>
                </a:solidFill>
              </a:rPr>
              <a:t>Aug 2020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2000" b="1" dirty="0">
                <a:solidFill>
                  <a:schemeClr val="bg1"/>
                </a:solidFill>
              </a:rPr>
              <a:t>Preparing Final Report &amp; Audit Report</a:t>
            </a:r>
            <a:endParaRPr lang="zh-HK" altLang="en-US" sz="2000" b="1" dirty="0">
              <a:solidFill>
                <a:schemeClr val="bg1"/>
              </a:solidFill>
            </a:endParaRPr>
          </a:p>
          <a:p>
            <a:endParaRPr lang="zh-HK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7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2704793"/>
            <a:ext cx="1793570" cy="1528027"/>
            <a:chOff x="662212" y="3237856"/>
            <a:chExt cx="1515745" cy="1171334"/>
          </a:xfrm>
        </p:grpSpPr>
        <p:sp>
          <p:nvSpPr>
            <p:cNvPr id="13" name="TextBox 12"/>
            <p:cNvSpPr txBox="1"/>
            <p:nvPr/>
          </p:nvSpPr>
          <p:spPr>
            <a:xfrm>
              <a:off x="662212" y="3536245"/>
              <a:ext cx="1499873" cy="872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1600" b="1" dirty="0"/>
                <a:t>Project setup &amp; Familiarization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6356" y="2777940"/>
            <a:ext cx="1933895" cy="1988749"/>
            <a:chOff x="2164024" y="3127994"/>
            <a:chExt cx="1749564" cy="1265945"/>
          </a:xfrm>
        </p:grpSpPr>
        <p:sp>
          <p:nvSpPr>
            <p:cNvPr id="16" name="TextBox 15"/>
            <p:cNvSpPr txBox="1"/>
            <p:nvPr/>
          </p:nvSpPr>
          <p:spPr>
            <a:xfrm>
              <a:off x="2164024" y="3551499"/>
              <a:ext cx="1749564" cy="842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38120" y="2676819"/>
            <a:ext cx="1969384" cy="2834493"/>
            <a:chOff x="3807948" y="2676819"/>
            <a:chExt cx="1788754" cy="2834494"/>
          </a:xfrm>
        </p:grpSpPr>
        <p:sp>
          <p:nvSpPr>
            <p:cNvPr id="19" name="TextBox 18"/>
            <p:cNvSpPr txBox="1"/>
            <p:nvPr/>
          </p:nvSpPr>
          <p:spPr>
            <a:xfrm>
              <a:off x="3807948" y="2710545"/>
              <a:ext cx="1788754" cy="28007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i="1" dirty="0">
                  <a:cs typeface="Arial" pitchFamily="34" charset="0"/>
                </a:rPr>
                <a:t> Consolidation &amp; Refinement</a:t>
              </a:r>
              <a:endParaRPr lang="ko-KR" altLang="en-US" sz="1600" b="1" i="1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8"/>
            <a:ext cx="1660135" cy="1816458"/>
            <a:chOff x="5389478" y="2768407"/>
            <a:chExt cx="1660135" cy="1732790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44237"/>
              <a:ext cx="1631259" cy="10569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Dissemination &amp; Overall evaluation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21656" y="2676819"/>
            <a:ext cx="1402808" cy="2058956"/>
            <a:chOff x="7021656" y="2676819"/>
            <a:chExt cx="1402808" cy="2058956"/>
          </a:xfrm>
        </p:grpSpPr>
        <p:sp>
          <p:nvSpPr>
            <p:cNvPr id="25" name="TextBox 24"/>
            <p:cNvSpPr txBox="1"/>
            <p:nvPr/>
          </p:nvSpPr>
          <p:spPr>
            <a:xfrm>
              <a:off x="7021656" y="3381558"/>
              <a:ext cx="1402807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Reporting &amp; Packaging of deliverables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</p:spTree>
    <p:extLst>
      <p:ext uri="{BB962C8B-B14F-4D97-AF65-F5344CB8AC3E}">
        <p14:creationId xmlns:p14="http://schemas.microsoft.com/office/powerpoint/2010/main" val="465482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763000" cy="1371600"/>
          </a:xfrm>
        </p:spPr>
        <p:txBody>
          <a:bodyPr>
            <a:noAutofit/>
          </a:bodyPr>
          <a:lstStyle/>
          <a:p>
            <a:r>
              <a:rPr lang="en-US" b="1" dirty="0"/>
              <a:t>Major network activities </a:t>
            </a:r>
            <a:br>
              <a:rPr lang="en-US" b="1" dirty="0"/>
            </a:br>
            <a:r>
              <a:rPr lang="en-US" b="1"/>
              <a:t>across 16 Network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One Briefing / Introduction Session </a:t>
            </a:r>
            <a:r>
              <a:rPr lang="en-US" sz="3600" dirty="0"/>
              <a:t>at the beginning </a:t>
            </a:r>
            <a:r>
              <a:rPr lang="en-US" sz="2600" i="1" dirty="0"/>
              <a:t>(3 hours)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Two Joint-school Workshops </a:t>
            </a:r>
            <a:r>
              <a:rPr lang="en-US" sz="2600" i="1" dirty="0"/>
              <a:t>(3 hours each, sharing good practices conducive to better learning and teaching of mathematics for NCS students)</a:t>
            </a:r>
          </a:p>
          <a:p>
            <a:pPr lvl="0"/>
            <a:endParaRPr lang="en-US" sz="3600" dirty="0"/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Two Thematic Sharing Sessions </a:t>
            </a:r>
            <a:r>
              <a:rPr lang="en-US" sz="2600" i="1" dirty="0"/>
              <a:t>(2 hours each, for teachers interested in any of the five themes of pedagogic strategies)</a:t>
            </a:r>
          </a:p>
          <a:p>
            <a:pPr marL="0" lvl="0" indent="0">
              <a:buNone/>
            </a:pPr>
            <a:endParaRPr lang="en-US" sz="3600" dirty="0"/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Dissemination Seminar </a:t>
            </a:r>
            <a:r>
              <a:rPr lang="en-US" sz="2600" i="1" dirty="0"/>
              <a:t>(3 hours)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93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br>
              <a:rPr lang="en-US" altLang="ko-KR" b="1" dirty="0">
                <a:cs typeface="Arial" pitchFamily="34" charset="0"/>
              </a:rPr>
            </a:br>
            <a:r>
              <a:rPr lang="en-US" altLang="ko-KR" b="1" dirty="0">
                <a:cs typeface="Arial" pitchFamily="34" charset="0"/>
              </a:rPr>
              <a:t>Phase 4: </a:t>
            </a:r>
            <a:br>
              <a:rPr lang="en-US" altLang="ko-KR" b="1" dirty="0">
                <a:cs typeface="Arial" pitchFamily="34" charset="0"/>
              </a:rPr>
            </a:br>
            <a:r>
              <a:rPr lang="en-US" altLang="ko-KR" sz="3000" b="1" dirty="0">
                <a:cs typeface="Arial" pitchFamily="34" charset="0"/>
              </a:rPr>
              <a:t>Reporting &amp; Packaging of deliverables</a:t>
            </a:r>
            <a:br>
              <a:rPr lang="ko-KR" altLang="en-US" sz="3000" b="1" dirty="0">
                <a:cs typeface="Arial" pitchFamily="34" charset="0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5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Project website :  </a:t>
            </a:r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Explanatory examples</a:t>
            </a:r>
            <a:r>
              <a:rPr lang="en-US" sz="3600" dirty="0"/>
              <a:t> of pedagogical strategies </a:t>
            </a:r>
          </a:p>
          <a:p>
            <a:pPr lvl="0"/>
            <a:r>
              <a:rPr lang="en-US" sz="3600" dirty="0">
                <a:solidFill>
                  <a:schemeClr val="accent2"/>
                </a:solidFill>
              </a:rPr>
              <a:t>General suggestions and advices </a:t>
            </a:r>
            <a:r>
              <a:rPr lang="en-US" sz="3600" dirty="0"/>
              <a:t>on teaching mathematics to students of cultural and linguistic diversity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Downloadable worksheets</a:t>
            </a:r>
            <a:r>
              <a:rPr lang="en-US" sz="3600" dirty="0"/>
              <a:t> (in Word and PDF formats)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Applets</a:t>
            </a:r>
            <a:r>
              <a:rPr lang="en-US" sz="3600" dirty="0"/>
              <a:t> (e.g. </a:t>
            </a:r>
            <a:r>
              <a:rPr lang="en-US" sz="3600" dirty="0" err="1"/>
              <a:t>GeoGebra</a:t>
            </a:r>
            <a:r>
              <a:rPr lang="en-US" sz="3600" dirty="0"/>
              <a:t> applets)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PowerPoint slides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Short video-clips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URLs</a:t>
            </a:r>
            <a:r>
              <a:rPr lang="en-US" sz="3600" dirty="0"/>
              <a:t> linking to existing online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1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Printed booklets, quick reference cards or flashcards :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Small printouts </a:t>
            </a:r>
            <a:r>
              <a:rPr lang="en-US" sz="3600" dirty="0"/>
              <a:t>(pedagogical principles and/or some interesting mathematical ideas) *around 200 copies </a:t>
            </a:r>
          </a:p>
          <a:p>
            <a:r>
              <a:rPr lang="en-US" sz="3600" dirty="0">
                <a:solidFill>
                  <a:schemeClr val="accent2"/>
                </a:solidFill>
              </a:rPr>
              <a:t>E-version</a:t>
            </a:r>
            <a:r>
              <a:rPr lang="en-US" sz="3600" dirty="0"/>
              <a:t> will be made available at Project website.</a:t>
            </a:r>
          </a:p>
        </p:txBody>
      </p:sp>
    </p:spTree>
    <p:extLst>
      <p:ext uri="{BB962C8B-B14F-4D97-AF65-F5344CB8AC3E}">
        <p14:creationId xmlns:p14="http://schemas.microsoft.com/office/powerpoint/2010/main" val="396551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13"/>
            <a:ext cx="9144000" cy="48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246"/>
            <a:ext cx="9172876" cy="638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Supporting the Learning and Teaching of Mathematics for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Non-Chinese Speaking (NCS) Students in Primary Schools</a:t>
            </a:r>
            <a:br>
              <a:rPr lang="en-US" sz="2800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HK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小學非華語學生數學的學與教支援計劃</a:t>
            </a:r>
            <a:br>
              <a:rPr lang="zh-HK" altLang="en-US" sz="28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sz="2800" dirty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sz="2800" dirty="0">
                <a:latin typeface="標楷體" pitchFamily="65" charset="-120"/>
                <a:ea typeface="標楷體" pitchFamily="65" charset="-120"/>
              </a:rPr>
            </a:br>
            <a:r>
              <a:rPr lang="en-US" sz="2800" b="1" dirty="0">
                <a:solidFill>
                  <a:schemeClr val="bg1"/>
                </a:solidFill>
              </a:rPr>
              <a:t>Quality Education Fund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Thematic Network 2019-20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Executive Meeting          September 27, 2019</a:t>
            </a:r>
          </a:p>
          <a:p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-498707" y="633825"/>
            <a:ext cx="10141578" cy="7454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3600" b="1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1" y="5638800"/>
            <a:ext cx="8991600" cy="4515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ko-KR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3375" y="1513116"/>
            <a:ext cx="1597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8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36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8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957606"/>
          </a:xfrm>
        </p:spPr>
        <p:txBody>
          <a:bodyPr>
            <a:normAutofit fontScale="90000"/>
          </a:bodyPr>
          <a:lstStyle/>
          <a:p>
            <a:r>
              <a:rPr lang="en-US" altLang="zh-HK" b="1" dirty="0"/>
              <a:t>Phase 1:</a:t>
            </a:r>
            <a:br>
              <a:rPr lang="en-US" altLang="zh-HK" b="1" dirty="0"/>
            </a:br>
            <a:r>
              <a:rPr lang="en-US" altLang="zh-HK" b="1" dirty="0"/>
              <a:t>Assessment of current situation </a:t>
            </a:r>
            <a:br>
              <a:rPr lang="zh-HK" alt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724400" cy="4724400"/>
          </a:xfrm>
        </p:spPr>
      </p:pic>
      <p:sp>
        <p:nvSpPr>
          <p:cNvPr id="8" name="TextBox 7"/>
          <p:cNvSpPr txBox="1"/>
          <p:nvPr/>
        </p:nvSpPr>
        <p:spPr>
          <a:xfrm>
            <a:off x="4968240" y="1939189"/>
            <a:ext cx="390144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Number Cards – throughout P.1 </a:t>
            </a:r>
          </a:p>
        </p:txBody>
      </p:sp>
      <p:sp>
        <p:nvSpPr>
          <p:cNvPr id="9" name="Text Placeholder 8"/>
          <p:cNvSpPr txBox="1">
            <a:spLocks noGrp="1"/>
          </p:cNvSpPr>
          <p:nvPr>
            <p:ph type="body" sz="quarter" idx="3"/>
          </p:nvPr>
        </p:nvSpPr>
        <p:spPr>
          <a:xfrm>
            <a:off x="5669280" y="2818645"/>
            <a:ext cx="27432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Manipulative Tool – </a:t>
            </a:r>
          </a:p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throughout P.1-P.6 </a:t>
            </a:r>
          </a:p>
        </p:txBody>
      </p:sp>
      <p:sp>
        <p:nvSpPr>
          <p:cNvPr id="11" name="Content Placeholder 10"/>
          <p:cNvSpPr txBox="1">
            <a:spLocks noGrp="1"/>
          </p:cNvSpPr>
          <p:nvPr>
            <p:ph sz="quarter" idx="4"/>
          </p:nvPr>
        </p:nvSpPr>
        <p:spPr>
          <a:xfrm>
            <a:off x="5073650" y="3975100"/>
            <a:ext cx="314198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Storytelling –</a:t>
            </a:r>
            <a:r>
              <a:rPr lang="en-US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Eng.Team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4991686" y="4685279"/>
            <a:ext cx="3901440" cy="338554"/>
          </a:xfrm>
          <a:prstGeom prst="rect">
            <a:avLst/>
          </a:prstGeom>
          <a:ln w="6350" cap="flat" cmpd="sng" algn="ctr">
            <a:solidFill>
              <a:schemeClr val="accent4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Cultural and Linguistic Diversity</a:t>
            </a:r>
          </a:p>
        </p:txBody>
      </p:sp>
    </p:spTree>
    <p:extLst>
      <p:ext uri="{BB962C8B-B14F-4D97-AF65-F5344CB8AC3E}">
        <p14:creationId xmlns:p14="http://schemas.microsoft.com/office/powerpoint/2010/main" val="201587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360222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072765" y="3147893"/>
            <a:ext cx="946611" cy="1285626"/>
          </a:xfrm>
          <a:prstGeom prst="line">
            <a:avLst/>
          </a:prstGeom>
          <a:ln w="38100">
            <a:solidFill>
              <a:srgbClr val="359F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226319" y="3586056"/>
            <a:ext cx="660037" cy="910094"/>
          </a:xfrm>
          <a:prstGeom prst="line">
            <a:avLst/>
          </a:prstGeom>
          <a:ln w="38100">
            <a:solidFill>
              <a:srgbClr val="359F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231156" y="4999072"/>
            <a:ext cx="2325181" cy="241176"/>
          </a:xfrm>
          <a:prstGeom prst="line">
            <a:avLst/>
          </a:prstGeom>
          <a:ln w="38100">
            <a:solidFill>
              <a:srgbClr val="359F8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1"/>
          <p:cNvSpPr txBox="1">
            <a:spLocks/>
          </p:cNvSpPr>
          <p:nvPr/>
        </p:nvSpPr>
        <p:spPr>
          <a:xfrm>
            <a:off x="0" y="471825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800" dirty="0">
              <a:solidFill>
                <a:srgbClr val="FFFFFF"/>
              </a:solidFill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0" y="1047889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400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297940" y="4500682"/>
            <a:ext cx="864096" cy="864096"/>
          </a:xfrm>
          <a:prstGeom prst="ellipse">
            <a:avLst/>
          </a:prstGeom>
          <a:solidFill>
            <a:srgbClr val="359F8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62609" y="3564857"/>
            <a:ext cx="3877968" cy="774799"/>
            <a:chOff x="2754807" y="4275754"/>
            <a:chExt cx="4197999" cy="774799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773554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rgbClr val="359F89"/>
                </a:solidFill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754807" y="4275754"/>
              <a:ext cx="4197999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000" b="1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Roles of teachers </a:t>
              </a:r>
              <a:endParaRPr lang="ko-KR" altLang="en-US" sz="40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4388" y="3038169"/>
            <a:ext cx="3624760" cy="595114"/>
            <a:chOff x="3017859" y="4363106"/>
            <a:chExt cx="1870812" cy="59511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681221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rgbClr val="359F89"/>
                </a:solidFill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rgbClr val="359F89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664675" y="1655643"/>
            <a:ext cx="4221681" cy="1200329"/>
            <a:chOff x="2693925" y="4108418"/>
            <a:chExt cx="2194746" cy="1200329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681221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rgbClr val="359F89"/>
                </a:solidFill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93925" y="4108418"/>
              <a:ext cx="187081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School-based Support Activities</a:t>
              </a:r>
              <a:endParaRPr lang="ko-KR" altLang="en-US" sz="3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451025" y="1659236"/>
            <a:ext cx="3601117" cy="646331"/>
            <a:chOff x="2426586" y="4546646"/>
            <a:chExt cx="2462085" cy="646331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681221"/>
              <a:ext cx="18668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endParaRPr lang="en-US" altLang="ko-KR" sz="1200" dirty="0">
                <a:solidFill>
                  <a:srgbClr val="359F89"/>
                </a:solidFill>
                <a:cs typeface="Arial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26586" y="4546646"/>
              <a:ext cx="187081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>
                      <a:lumMod val="50000"/>
                    </a:schemeClr>
                  </a:solidFill>
                  <a:cs typeface="Arial" pitchFamily="34" charset="0"/>
                </a:rPr>
                <a:t>Five Themes</a:t>
              </a:r>
              <a:endParaRPr lang="ko-KR" altLang="en-US" sz="36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ectangle 9"/>
          <p:cNvSpPr/>
          <p:nvPr/>
        </p:nvSpPr>
        <p:spPr>
          <a:xfrm>
            <a:off x="2556000" y="478839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Picture 66" descr="C:\Users\agnessyl\AppData\Local\Microsoft\Windows\Temporary Internet Files\Content.IE5\ZI64WMZF\arrows-381439_640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56" y="4088978"/>
            <a:ext cx="2971800" cy="23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gnes\AppData\Local\Microsoft\Windows\INetCache\IE\11JEITME\School-PNG-Phot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39" y="2675912"/>
            <a:ext cx="1161098" cy="89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76" y="2630748"/>
            <a:ext cx="798472" cy="83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117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990905"/>
            <a:ext cx="883920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3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52600"/>
            <a:ext cx="2971800" cy="3310462"/>
          </a:xfrm>
        </p:spPr>
        <p:txBody>
          <a:bodyPr/>
          <a:lstStyle/>
          <a:p>
            <a:pPr algn="l"/>
            <a:br>
              <a:rPr lang="en-US" sz="1800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543" y="1540931"/>
            <a:ext cx="3309257" cy="37338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Project Leader: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Mr</a:t>
            </a:r>
            <a:r>
              <a:rPr lang="en-US" dirty="0">
                <a:solidFill>
                  <a:schemeClr val="bg1"/>
                </a:solidFill>
              </a:rPr>
              <a:t> WONG </a:t>
            </a:r>
            <a:r>
              <a:rPr lang="en-US" dirty="0" err="1">
                <a:solidFill>
                  <a:schemeClr val="bg1"/>
                </a:solidFill>
              </a:rPr>
              <a:t>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Lok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algn="l"/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Team  Members: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KI Wing </a:t>
            </a:r>
            <a:r>
              <a:rPr lang="en-US" dirty="0" err="1">
                <a:solidFill>
                  <a:schemeClr val="bg1"/>
                </a:solidFill>
              </a:rPr>
              <a:t>Wah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Prof LEUNG Frederick Koon </a:t>
            </a:r>
            <a:r>
              <a:rPr lang="en-US" dirty="0" err="1">
                <a:solidFill>
                  <a:schemeClr val="bg1"/>
                </a:solidFill>
              </a:rPr>
              <a:t>Shing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MOK Ida Ah Chee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LEE Arthur Man Sang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Project Manager: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Agnes Lo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28457" y="2438400"/>
            <a:ext cx="3309257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 sz="1400" kern="1200" spc="8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Curriculum </a:t>
            </a:r>
            <a:r>
              <a:rPr lang="en-US" altLang="zh-TW" b="1" dirty="0">
                <a:solidFill>
                  <a:schemeClr val="bg1"/>
                </a:solidFill>
              </a:rPr>
              <a:t>D</a:t>
            </a:r>
            <a:r>
              <a:rPr lang="en-US" b="1" dirty="0">
                <a:solidFill>
                  <a:schemeClr val="bg1"/>
                </a:solidFill>
              </a:rPr>
              <a:t>evelopment </a:t>
            </a:r>
            <a:r>
              <a:rPr lang="en-US" altLang="zh-TW" b="1" dirty="0">
                <a:solidFill>
                  <a:schemeClr val="bg1"/>
                </a:solidFill>
              </a:rPr>
              <a:t>O</a:t>
            </a:r>
            <a:r>
              <a:rPr lang="en-US" b="1" dirty="0">
                <a:solidFill>
                  <a:schemeClr val="bg1"/>
                </a:solidFill>
              </a:rPr>
              <a:t>fficer</a:t>
            </a:r>
            <a:r>
              <a:rPr lang="en-US" altLang="zh-TW" b="1" dirty="0">
                <a:solidFill>
                  <a:schemeClr val="bg1"/>
                </a:solidFill>
              </a:rPr>
              <a:t>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Emily Sum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Mr</a:t>
            </a:r>
            <a:r>
              <a:rPr lang="en-US" dirty="0">
                <a:solidFill>
                  <a:schemeClr val="bg1"/>
                </a:solidFill>
              </a:rPr>
              <a:t> Samuel Tam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Cheng Wing Kin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Cherry Wu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Dr</a:t>
            </a:r>
            <a:r>
              <a:rPr lang="en-US" dirty="0">
                <a:solidFill>
                  <a:schemeClr val="bg1"/>
                </a:solidFill>
              </a:rPr>
              <a:t> Queenie Poon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Senior Research Assistant: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Ms</a:t>
            </a:r>
            <a:r>
              <a:rPr lang="en-US" dirty="0">
                <a:solidFill>
                  <a:schemeClr val="bg1"/>
                </a:solidFill>
              </a:rPr>
              <a:t> Antonia Yip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altLang="zh-HK" b="1" dirty="0"/>
              <a:t>Background</a:t>
            </a:r>
            <a:br>
              <a:rPr lang="en-US" altLang="zh-HK" b="1" dirty="0"/>
            </a:br>
            <a:r>
              <a:rPr lang="en-US" altLang="zh-HK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Our Experience and Achievement </a:t>
            </a:r>
            <a:endParaRPr lang="zh-HK" alt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zh-HK" sz="4000" b="1" dirty="0"/>
              <a:t>University-School Support </a:t>
            </a:r>
            <a:r>
              <a:rPr lang="en-US" altLang="zh-HK" sz="4000" b="1" dirty="0" err="1"/>
              <a:t>Programmes</a:t>
            </a:r>
            <a:endParaRPr lang="en-US" altLang="zh-HK" sz="4000" b="1" dirty="0"/>
          </a:p>
          <a:p>
            <a:pPr marL="0" indent="0" algn="ctr">
              <a:buNone/>
            </a:pPr>
            <a:r>
              <a:rPr lang="en-US" altLang="zh-HK" sz="3600" dirty="0"/>
              <a:t>(USP)</a:t>
            </a:r>
          </a:p>
          <a:p>
            <a:r>
              <a:rPr lang="en-US" altLang="zh-HK" sz="3600" i="1" dirty="0"/>
              <a:t>Supporting the Learning and Teaching of Mathematics for Non-Chinese Speaking Students in </a:t>
            </a:r>
            <a:r>
              <a:rPr lang="en-US" altLang="zh-HK" sz="3600" b="1" i="1" dirty="0"/>
              <a:t>Primary</a:t>
            </a:r>
            <a:r>
              <a:rPr lang="en-US" altLang="zh-HK" sz="3600" i="1" dirty="0"/>
              <a:t> Schools</a:t>
            </a:r>
            <a:r>
              <a:rPr lang="en-US" altLang="zh-HK" sz="3600" dirty="0"/>
              <a:t> (2017-19)</a:t>
            </a:r>
          </a:p>
          <a:p>
            <a:r>
              <a:rPr lang="en-US" altLang="zh-HK" sz="3600" i="1" dirty="0"/>
              <a:t>Supporting the Learning and Teaching of Mathematics for Non-Chinese Speaking Students in </a:t>
            </a:r>
            <a:r>
              <a:rPr lang="en-US" altLang="zh-HK" sz="3600" b="1" i="1" dirty="0"/>
              <a:t>Secondary</a:t>
            </a:r>
            <a:r>
              <a:rPr lang="en-US" altLang="zh-HK" sz="3600" i="1" dirty="0"/>
              <a:t> Schools </a:t>
            </a:r>
            <a:r>
              <a:rPr lang="en-US" altLang="zh-HK" sz="3600" dirty="0"/>
              <a:t>(2015-17)</a:t>
            </a:r>
          </a:p>
          <a:p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96143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00667"/>
          </a:xfrm>
          <a:prstGeom prst="rect">
            <a:avLst/>
          </a:prstGeom>
          <a:solidFill>
            <a:srgbClr val="359F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5536" y="1981200"/>
            <a:ext cx="8424936" cy="0"/>
          </a:xfrm>
          <a:prstGeom prst="straightConnector1">
            <a:avLst/>
          </a:prstGeom>
          <a:ln w="38100">
            <a:solidFill>
              <a:srgbClr val="1D5B4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"/>
          <p:cNvSpPr txBox="1">
            <a:spLocks/>
          </p:cNvSpPr>
          <p:nvPr/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dirty="0">
                <a:solidFill>
                  <a:srgbClr val="FFFFFF"/>
                </a:solidFill>
              </a:rPr>
              <a:t>Timeline </a:t>
            </a:r>
            <a:endParaRPr lang="ko-KR" alt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1600" dirty="0">
              <a:solidFill>
                <a:srgbClr val="FFFFFF"/>
              </a:solidFill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726356" y="1623918"/>
            <a:ext cx="1260000" cy="714563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2282334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2019-2020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SEP-JAN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920252" y="1610006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FEB-JUN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5489757" y="1623918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7049613" y="1623919"/>
            <a:ext cx="1260000" cy="714562"/>
          </a:xfrm>
          <a:prstGeom prst="rect">
            <a:avLst/>
          </a:prstGeom>
          <a:solidFill>
            <a:srgbClr val="1D5B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2020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JUL-AUG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5536" y="2704793"/>
            <a:ext cx="1793570" cy="1528027"/>
            <a:chOff x="662212" y="3237856"/>
            <a:chExt cx="1515745" cy="1171334"/>
          </a:xfrm>
        </p:grpSpPr>
        <p:sp>
          <p:nvSpPr>
            <p:cNvPr id="13" name="TextBox 12"/>
            <p:cNvSpPr txBox="1"/>
            <p:nvPr/>
          </p:nvSpPr>
          <p:spPr>
            <a:xfrm>
              <a:off x="662212" y="3536245"/>
              <a:ext cx="1499873" cy="8729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/>
            </a:p>
            <a:p>
              <a:pPr algn="ctr"/>
              <a:endParaRPr lang="en-US" b="1" dirty="0"/>
            </a:p>
            <a:p>
              <a:pPr algn="ctr"/>
              <a:r>
                <a:rPr lang="en-US" sz="1600" b="1" dirty="0"/>
                <a:t>Project setup &amp; Familiarization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150" y="3237856"/>
              <a:ext cx="1402807" cy="2831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1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86356" y="2777940"/>
            <a:ext cx="1933895" cy="1988749"/>
            <a:chOff x="2164024" y="3127994"/>
            <a:chExt cx="1749564" cy="1265945"/>
          </a:xfrm>
        </p:grpSpPr>
        <p:sp>
          <p:nvSpPr>
            <p:cNvPr id="16" name="TextBox 15"/>
            <p:cNvSpPr txBox="1"/>
            <p:nvPr/>
          </p:nvSpPr>
          <p:spPr>
            <a:xfrm>
              <a:off x="2164024" y="3551499"/>
              <a:ext cx="1749564" cy="842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13537" y="3127994"/>
              <a:ext cx="140280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38120" y="2676819"/>
            <a:ext cx="1969384" cy="2834493"/>
            <a:chOff x="3807948" y="2676819"/>
            <a:chExt cx="1788754" cy="2834494"/>
          </a:xfrm>
        </p:grpSpPr>
        <p:sp>
          <p:nvSpPr>
            <p:cNvPr id="19" name="TextBox 18"/>
            <p:cNvSpPr txBox="1"/>
            <p:nvPr/>
          </p:nvSpPr>
          <p:spPr>
            <a:xfrm>
              <a:off x="3807948" y="2710545"/>
              <a:ext cx="1788754" cy="280076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Collaborative investigation &amp; Curriculum implementation</a:t>
              </a:r>
            </a:p>
            <a:p>
              <a:pPr algn="ctr"/>
              <a:endParaRPr lang="en-US" altLang="ko-KR" sz="1600" b="1" dirty="0">
                <a:cs typeface="Arial" pitchFamily="34" charset="0"/>
              </a:endParaRPr>
            </a:p>
            <a:p>
              <a:pPr algn="ctr"/>
              <a:r>
                <a:rPr lang="en-US" altLang="ko-KR" sz="1600" b="1" i="1" dirty="0">
                  <a:cs typeface="Arial" pitchFamily="34" charset="0"/>
                </a:rPr>
                <a:t> Consolidation &amp; Refinement</a:t>
              </a:r>
              <a:endParaRPr lang="ko-KR" altLang="en-US" sz="1600" b="1" i="1" dirty="0"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6600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2b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89478" y="2676818"/>
            <a:ext cx="1660135" cy="1816458"/>
            <a:chOff x="5389478" y="2768407"/>
            <a:chExt cx="1660135" cy="1732790"/>
          </a:xfrm>
        </p:grpSpPr>
        <p:sp>
          <p:nvSpPr>
            <p:cNvPr id="22" name="TextBox 21"/>
            <p:cNvSpPr txBox="1"/>
            <p:nvPr/>
          </p:nvSpPr>
          <p:spPr>
            <a:xfrm>
              <a:off x="5418354" y="3444237"/>
              <a:ext cx="1631259" cy="10569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Dissemination &amp; Overall evaluation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89478" y="2768407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3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21656" y="2676819"/>
            <a:ext cx="1402808" cy="2058956"/>
            <a:chOff x="7021656" y="2676819"/>
            <a:chExt cx="1402808" cy="2058956"/>
          </a:xfrm>
        </p:grpSpPr>
        <p:sp>
          <p:nvSpPr>
            <p:cNvPr id="25" name="TextBox 24"/>
            <p:cNvSpPr txBox="1"/>
            <p:nvPr/>
          </p:nvSpPr>
          <p:spPr>
            <a:xfrm>
              <a:off x="7021656" y="3381558"/>
              <a:ext cx="1402807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b="1" dirty="0">
                <a:cs typeface="Arial" pitchFamily="34" charset="0"/>
              </a:endParaRPr>
            </a:p>
            <a:p>
              <a:pPr algn="ctr"/>
              <a:r>
                <a:rPr lang="en-US" altLang="ko-KR" sz="1600" b="1" dirty="0">
                  <a:cs typeface="Arial" pitchFamily="34" charset="0"/>
                </a:rPr>
                <a:t>Reporting &amp; Packaging of deliverables</a:t>
              </a:r>
              <a:endParaRPr lang="ko-KR" altLang="en-US" sz="1600" b="1" dirty="0"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21657" y="2676819"/>
              <a:ext cx="140280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cs typeface="Arial" pitchFamily="34" charset="0"/>
                </a:rPr>
                <a:t>Phase 4</a:t>
              </a:r>
              <a:endParaRPr lang="ko-KR" altLang="en-US" b="1" dirty="0"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03976" y="2680057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cs typeface="Arial" pitchFamily="34" charset="0"/>
              </a:rPr>
              <a:t>Phase 2a</a:t>
            </a:r>
          </a:p>
        </p:txBody>
      </p:sp>
    </p:spTree>
    <p:extLst>
      <p:ext uri="{BB962C8B-B14F-4D97-AF65-F5344CB8AC3E}">
        <p14:creationId xmlns:p14="http://schemas.microsoft.com/office/powerpoint/2010/main" val="205061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02197"/>
            <a:ext cx="8768051" cy="437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297386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000" dirty="0"/>
              <a:t>Phase 1</a:t>
            </a:r>
          </a:p>
          <a:p>
            <a:pPr>
              <a:buFont typeface="Wingdings" pitchFamily="2" charset="2"/>
              <a:buChar char="Ø"/>
            </a:pPr>
            <a:r>
              <a:rPr lang="en-US" altLang="zh-HK" sz="3000" dirty="0"/>
              <a:t>Executive Committee Meeting  - Chairman</a:t>
            </a:r>
          </a:p>
        </p:txBody>
      </p:sp>
    </p:spTree>
    <p:extLst>
      <p:ext uri="{BB962C8B-B14F-4D97-AF65-F5344CB8AC3E}">
        <p14:creationId xmlns:p14="http://schemas.microsoft.com/office/powerpoint/2010/main" val="148348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the project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lvl="0" eaLnBrk="0" hangingPunct="0"/>
            <a:r>
              <a:rPr lang="en-US" altLang="zh-HK" sz="2000" dirty="0"/>
              <a:t>enabling </a:t>
            </a:r>
            <a:r>
              <a:rPr lang="en-US" altLang="zh-HK" sz="2000" dirty="0">
                <a:solidFill>
                  <a:schemeClr val="accent2"/>
                </a:solidFill>
              </a:rPr>
              <a:t>NCS students </a:t>
            </a:r>
            <a:r>
              <a:rPr lang="en-US" altLang="zh-HK" sz="2000" dirty="0"/>
              <a:t>to learn mathematics effectively</a:t>
            </a:r>
          </a:p>
          <a:p>
            <a:pPr marL="0" lvl="0" indent="0" eaLnBrk="0" hangingPunct="0">
              <a:buNone/>
            </a:pPr>
            <a:endParaRPr lang="zh-TW" altLang="zh-HK" sz="2000" dirty="0"/>
          </a:p>
          <a:p>
            <a:pPr lvl="0" eaLnBrk="0" hangingPunct="0"/>
            <a:r>
              <a:rPr lang="en-US" altLang="zh-HK" sz="2000" dirty="0"/>
              <a:t>developing suitable </a:t>
            </a:r>
            <a:r>
              <a:rPr lang="en-US" altLang="zh-HK" sz="2000" dirty="0">
                <a:solidFill>
                  <a:schemeClr val="accent2"/>
                </a:solidFill>
              </a:rPr>
              <a:t>school-based mathematics curriculum </a:t>
            </a:r>
            <a:r>
              <a:rPr lang="en-US" altLang="zh-HK" sz="2000" dirty="0"/>
              <a:t>to cater for diversity of students  </a:t>
            </a:r>
          </a:p>
          <a:p>
            <a:pPr marL="0" lvl="0" indent="0" eaLnBrk="0" hangingPunct="0">
              <a:buNone/>
            </a:pPr>
            <a:endParaRPr lang="zh-TW" altLang="zh-HK" sz="2000" dirty="0"/>
          </a:p>
          <a:p>
            <a:pPr lvl="0" eaLnBrk="0" hangingPunct="0"/>
            <a:r>
              <a:rPr lang="en-US" altLang="zh-HK" sz="2000" dirty="0"/>
              <a:t>developing effective </a:t>
            </a:r>
            <a:r>
              <a:rPr lang="en-US" altLang="zh-HK" sz="2000" dirty="0">
                <a:solidFill>
                  <a:schemeClr val="accent2"/>
                </a:solidFill>
              </a:rPr>
              <a:t>pedagogical strategies </a:t>
            </a:r>
            <a:r>
              <a:rPr lang="en-US" altLang="zh-HK" sz="2000" i="1" dirty="0"/>
              <a:t>(particularly those with the </a:t>
            </a:r>
            <a:r>
              <a:rPr lang="en-US" altLang="zh-HK" sz="2000" b="1" i="1" dirty="0"/>
              <a:t>five strategic focuses </a:t>
            </a:r>
            <a:r>
              <a:rPr lang="en-US" altLang="zh-HK" sz="2000" i="1" dirty="0"/>
              <a:t>to be mentioned below) </a:t>
            </a:r>
            <a:r>
              <a:rPr lang="en-US" altLang="zh-HK" sz="2000" dirty="0"/>
              <a:t>to cater for diverse learning needs of NCS students; and </a:t>
            </a:r>
          </a:p>
          <a:p>
            <a:pPr marL="0" lvl="0" indent="0" eaLnBrk="0" hangingPunct="0">
              <a:buNone/>
            </a:pPr>
            <a:endParaRPr lang="zh-TW" altLang="zh-HK" sz="2000" dirty="0"/>
          </a:p>
          <a:p>
            <a:pPr lvl="0" eaLnBrk="0" hangingPunct="0"/>
            <a:r>
              <a:rPr lang="en-US" altLang="zh-HK" sz="2000" dirty="0"/>
              <a:t>developing effective </a:t>
            </a:r>
            <a:r>
              <a:rPr lang="en-US" altLang="zh-HK" sz="2000" dirty="0">
                <a:solidFill>
                  <a:schemeClr val="accent2"/>
                </a:solidFill>
              </a:rPr>
              <a:t>learning, teaching and assessment (LTA)</a:t>
            </a:r>
            <a:r>
              <a:rPr lang="en-US" altLang="zh-HK" sz="2000" dirty="0"/>
              <a:t> materials that facilitate NCS students’ learning in mathematics.</a:t>
            </a:r>
            <a:endParaRPr lang="zh-TW" altLang="zh-HK" sz="2000" dirty="0"/>
          </a:p>
          <a:p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4873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 of the proposal</a:t>
            </a:r>
            <a:endParaRPr lang="zh-HK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 hangingPunct="0"/>
            <a:r>
              <a:rPr lang="en-US" altLang="zh-HK" dirty="0"/>
              <a:t>enabling </a:t>
            </a:r>
            <a:r>
              <a:rPr lang="en-US" altLang="zh-HK" dirty="0">
                <a:solidFill>
                  <a:schemeClr val="accent2"/>
                </a:solidFill>
              </a:rPr>
              <a:t>NCS students </a:t>
            </a:r>
            <a:r>
              <a:rPr lang="en-US" altLang="zh-HK" dirty="0"/>
              <a:t>to learn mathematics effectively</a:t>
            </a:r>
          </a:p>
          <a:p>
            <a:pPr marL="0" lvl="0" indent="0" eaLnBrk="0" hangingPunct="0">
              <a:buNone/>
            </a:pPr>
            <a:endParaRPr lang="zh-TW" altLang="zh-HK" dirty="0"/>
          </a:p>
          <a:p>
            <a:pPr lvl="0" eaLnBrk="0" hangingPunct="0"/>
            <a:r>
              <a:rPr lang="en-US" altLang="zh-HK" dirty="0"/>
              <a:t>developing suitable </a:t>
            </a:r>
            <a:r>
              <a:rPr lang="en-US" altLang="zh-HK" dirty="0">
                <a:solidFill>
                  <a:schemeClr val="accent2"/>
                </a:solidFill>
              </a:rPr>
              <a:t>school-based mathematics curriculum </a:t>
            </a:r>
            <a:r>
              <a:rPr lang="en-US" altLang="zh-HK" dirty="0"/>
              <a:t>to cater for diversity of students  </a:t>
            </a:r>
          </a:p>
          <a:p>
            <a:pPr marL="0" lvl="0" indent="0" eaLnBrk="0" hangingPunct="0">
              <a:buNone/>
            </a:pPr>
            <a:endParaRPr lang="zh-TW" altLang="zh-HK" dirty="0"/>
          </a:p>
          <a:p>
            <a:pPr lvl="0" eaLnBrk="0" hangingPunct="0"/>
            <a:r>
              <a:rPr lang="en-US" altLang="zh-HK" dirty="0"/>
              <a:t>developing effective </a:t>
            </a:r>
            <a:r>
              <a:rPr lang="en-US" altLang="zh-HK" dirty="0">
                <a:solidFill>
                  <a:schemeClr val="accent2"/>
                </a:solidFill>
              </a:rPr>
              <a:t>pedagogical strategies </a:t>
            </a:r>
            <a:r>
              <a:rPr lang="en-US" altLang="zh-HK" i="1" dirty="0"/>
              <a:t>(particularly those with the </a:t>
            </a:r>
            <a:r>
              <a:rPr lang="en-US" altLang="zh-HK" b="1" i="1" dirty="0"/>
              <a:t>five strategic focuses </a:t>
            </a:r>
            <a:r>
              <a:rPr lang="en-US" altLang="zh-HK" i="1" dirty="0"/>
              <a:t>to be mentioned below) </a:t>
            </a:r>
            <a:r>
              <a:rPr lang="en-US" altLang="zh-HK" dirty="0"/>
              <a:t>to cater for diverse learning needs of NCS students; and </a:t>
            </a:r>
          </a:p>
          <a:p>
            <a:pPr marL="0" lvl="0" indent="0" eaLnBrk="0" hangingPunct="0">
              <a:buNone/>
            </a:pPr>
            <a:endParaRPr lang="zh-TW" altLang="zh-HK" dirty="0"/>
          </a:p>
          <a:p>
            <a:pPr lvl="0" eaLnBrk="0" hangingPunct="0"/>
            <a:r>
              <a:rPr lang="en-US" altLang="zh-HK" dirty="0"/>
              <a:t>developing effective </a:t>
            </a:r>
            <a:r>
              <a:rPr lang="en-US" altLang="zh-HK" dirty="0">
                <a:solidFill>
                  <a:schemeClr val="accent2"/>
                </a:solidFill>
              </a:rPr>
              <a:t>learning, teaching and assessment (LTA)</a:t>
            </a:r>
            <a:r>
              <a:rPr lang="en-US" altLang="zh-HK" dirty="0"/>
              <a:t> materials that facilitate NCS students’ learning in mathematics.</a:t>
            </a:r>
            <a:endParaRPr lang="zh-TW" altLang="zh-HK" dirty="0"/>
          </a:p>
          <a:p>
            <a:endParaRPr lang="zh-HK" alt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-1981200" y="1981200"/>
            <a:ext cx="14020800" cy="5410200"/>
          </a:xfrm>
          <a:prstGeom prst="cloudCallout">
            <a:avLst>
              <a:gd name="adj1" fmla="val -33368"/>
              <a:gd name="adj2" fmla="val -71709"/>
            </a:avLst>
          </a:prstGeom>
          <a:solidFill>
            <a:srgbClr val="CCFFCC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6600"/>
                </a:solidFill>
              </a:rPr>
              <a:t>An extension of the USP primary mathematics project, as well as a consolidation &amp; re-development of the last two USP projects, …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extending from numbers dimension to the whole primary mathematics curriculum</a:t>
            </a:r>
            <a:r>
              <a:rPr lang="en-US" sz="2800" dirty="0">
                <a:solidFill>
                  <a:srgbClr val="006600"/>
                </a:solidFill>
              </a:rPr>
              <a:t>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00"/>
                </a:solidFill>
              </a:rPr>
              <a:t>refining a selection of </a:t>
            </a:r>
            <a:r>
              <a:rPr lang="en-US" sz="2800" dirty="0">
                <a:solidFill>
                  <a:srgbClr val="FF0000"/>
                </a:solidFill>
              </a:rPr>
              <a:t>better focused pedagogical strategies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600"/>
                </a:solidFill>
              </a:rPr>
              <a:t>making the ideas and materials </a:t>
            </a:r>
            <a:r>
              <a:rPr lang="en-US" sz="2800" dirty="0">
                <a:solidFill>
                  <a:srgbClr val="FF0000"/>
                </a:solidFill>
              </a:rPr>
              <a:t>more accessible to a wider community</a:t>
            </a:r>
            <a:r>
              <a:rPr lang="en-US" sz="2800" dirty="0">
                <a:solidFill>
                  <a:srgbClr val="00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1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926827" y="316177"/>
            <a:ext cx="5724128" cy="62198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0" b="1" dirty="0">
                <a:cs typeface="Arial" pitchFamily="34" charset="0"/>
              </a:rPr>
              <a:t>   Five Themes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2096" y="1095611"/>
            <a:ext cx="6736946" cy="1274931"/>
            <a:chOff x="4345302" y="1026642"/>
            <a:chExt cx="3803871" cy="757121"/>
          </a:xfrm>
        </p:grpSpPr>
        <p:grpSp>
          <p:nvGrpSpPr>
            <p:cNvPr id="7" name="Group 6"/>
            <p:cNvGrpSpPr/>
            <p:nvPr/>
          </p:nvGrpSpPr>
          <p:grpSpPr>
            <a:xfrm>
              <a:off x="4345302" y="1026642"/>
              <a:ext cx="3803871" cy="757121"/>
              <a:chOff x="4603332" y="1032296"/>
              <a:chExt cx="3803871" cy="757121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539684" y="1059301"/>
                <a:ext cx="788736" cy="730116"/>
              </a:xfrm>
              <a:prstGeom prst="roundRect">
                <a:avLst/>
              </a:prstGeom>
              <a:solidFill>
                <a:srgbClr val="359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4603332" y="1032296"/>
                <a:ext cx="3803871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572000" y="1104204"/>
              <a:ext cx="3530244" cy="520131"/>
              <a:chOff x="2175371" y="1733692"/>
              <a:chExt cx="5883742" cy="520131"/>
            </a:xfrm>
          </p:grpSpPr>
          <p:sp>
            <p:nvSpPr>
              <p:cNvPr id="12" name="TextBox 10"/>
              <p:cNvSpPr txBox="1"/>
              <p:nvPr/>
            </p:nvSpPr>
            <p:spPr bwMode="auto">
              <a:xfrm>
                <a:off x="2175371" y="1733692"/>
                <a:ext cx="5040560" cy="347270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altLang="ko-K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ctivity first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2209383" y="2016217"/>
                <a:ext cx="5849730" cy="237606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Learning mathematics through games and activities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729981" y="2183968"/>
            <a:ext cx="6927619" cy="1374887"/>
            <a:chOff x="4378018" y="1052837"/>
            <a:chExt cx="3839602" cy="748885"/>
          </a:xfrm>
        </p:grpSpPr>
        <p:grpSp>
          <p:nvGrpSpPr>
            <p:cNvPr id="17" name="Group 16"/>
            <p:cNvGrpSpPr/>
            <p:nvPr/>
          </p:nvGrpSpPr>
          <p:grpSpPr>
            <a:xfrm>
              <a:off x="4378018" y="1063952"/>
              <a:ext cx="3612404" cy="737770"/>
              <a:chOff x="4636048" y="1069606"/>
              <a:chExt cx="3612404" cy="737770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801525" y="1465740"/>
                <a:ext cx="607262" cy="341636"/>
              </a:xfrm>
              <a:prstGeom prst="roundRect">
                <a:avLst/>
              </a:prstGeom>
              <a:solidFill>
                <a:srgbClr val="359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636048" y="1069606"/>
                <a:ext cx="3612404" cy="716912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0" y="1052837"/>
              <a:ext cx="3645620" cy="652387"/>
              <a:chOff x="2175371" y="1682325"/>
              <a:chExt cx="6076035" cy="652387"/>
            </a:xfrm>
          </p:grpSpPr>
          <p:sp>
            <p:nvSpPr>
              <p:cNvPr id="22" name="TextBox 10"/>
              <p:cNvSpPr txBox="1"/>
              <p:nvPr/>
            </p:nvSpPr>
            <p:spPr bwMode="auto">
              <a:xfrm>
                <a:off x="2175371" y="1682325"/>
                <a:ext cx="5040558" cy="318520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US" altLang="ko-K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eyond algorithm</a:t>
                </a:r>
              </a:p>
            </p:txBody>
          </p:sp>
          <p:sp>
            <p:nvSpPr>
              <p:cNvPr id="23" name="TextBox 12"/>
              <p:cNvSpPr txBox="1"/>
              <p:nvPr/>
            </p:nvSpPr>
            <p:spPr bwMode="auto">
              <a:xfrm>
                <a:off x="2218420" y="1949135"/>
                <a:ext cx="6032986" cy="385577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Developing conceptual understanding as well as procedural knowledge of arithmetic operations  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20436" y="3522173"/>
            <a:ext cx="6740513" cy="1594017"/>
            <a:chOff x="4372171" y="1060095"/>
            <a:chExt cx="3987258" cy="1004884"/>
          </a:xfrm>
        </p:grpSpPr>
        <p:grpSp>
          <p:nvGrpSpPr>
            <p:cNvPr id="27" name="Group 26"/>
            <p:cNvGrpSpPr/>
            <p:nvPr/>
          </p:nvGrpSpPr>
          <p:grpSpPr>
            <a:xfrm>
              <a:off x="4372171" y="1088483"/>
              <a:ext cx="3935649" cy="976496"/>
              <a:chOff x="4630201" y="1094137"/>
              <a:chExt cx="3935649" cy="976496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359592" y="1173221"/>
                <a:ext cx="968828" cy="897412"/>
              </a:xfrm>
              <a:prstGeom prst="roundRect">
                <a:avLst/>
              </a:prstGeom>
              <a:solidFill>
                <a:srgbClr val="359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30201" y="1094137"/>
                <a:ext cx="3935649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78487" y="1060095"/>
              <a:ext cx="3780942" cy="543289"/>
              <a:chOff x="2186183" y="1689583"/>
              <a:chExt cx="6301572" cy="543289"/>
            </a:xfrm>
          </p:grpSpPr>
          <p:sp>
            <p:nvSpPr>
              <p:cNvPr id="32" name="TextBox 10"/>
              <p:cNvSpPr txBox="1"/>
              <p:nvPr/>
            </p:nvSpPr>
            <p:spPr bwMode="auto">
              <a:xfrm>
                <a:off x="2186183" y="1689583"/>
                <a:ext cx="5010246" cy="368648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en-US" altLang="ko-K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ulture matters</a:t>
                </a:r>
              </a:p>
            </p:txBody>
          </p:sp>
          <p:sp>
            <p:nvSpPr>
              <p:cNvPr id="33" name="TextBox 12"/>
              <p:cNvSpPr txBox="1"/>
              <p:nvPr/>
            </p:nvSpPr>
            <p:spPr bwMode="auto">
              <a:xfrm>
                <a:off x="2186183" y="1980639"/>
                <a:ext cx="6301572" cy="252233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Exploring culture and values of ethnic minority students</a:t>
                </a:r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386585" y="4532723"/>
            <a:ext cx="7730313" cy="1153570"/>
            <a:chOff x="3719484" y="1025431"/>
            <a:chExt cx="4418362" cy="758331"/>
          </a:xfrm>
        </p:grpSpPr>
        <p:grpSp>
          <p:nvGrpSpPr>
            <p:cNvPr id="37" name="Group 36"/>
            <p:cNvGrpSpPr/>
            <p:nvPr/>
          </p:nvGrpSpPr>
          <p:grpSpPr>
            <a:xfrm>
              <a:off x="4290718" y="1080947"/>
              <a:ext cx="3612404" cy="702815"/>
              <a:chOff x="4548748" y="1086601"/>
              <a:chExt cx="3612404" cy="702815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4716016" y="1524956"/>
                <a:ext cx="630874" cy="264460"/>
              </a:xfrm>
              <a:prstGeom prst="roundRect">
                <a:avLst/>
              </a:prstGeom>
              <a:solidFill>
                <a:srgbClr val="359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548748" y="1086601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566168" y="1025431"/>
              <a:ext cx="3571678" cy="598838"/>
              <a:chOff x="2165651" y="1654919"/>
              <a:chExt cx="5952798" cy="598838"/>
            </a:xfrm>
          </p:grpSpPr>
          <p:sp>
            <p:nvSpPr>
              <p:cNvPr id="42" name="TextBox 10"/>
              <p:cNvSpPr txBox="1"/>
              <p:nvPr/>
            </p:nvSpPr>
            <p:spPr bwMode="auto">
              <a:xfrm>
                <a:off x="2165651" y="1654919"/>
                <a:ext cx="5952798" cy="384418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en-US" altLang="ko-K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epth with fluency</a:t>
                </a:r>
              </a:p>
            </p:txBody>
          </p:sp>
          <p:sp>
            <p:nvSpPr>
              <p:cNvPr id="43" name="TextBox 12"/>
              <p:cNvSpPr txBox="1"/>
              <p:nvPr/>
            </p:nvSpPr>
            <p:spPr bwMode="auto">
              <a:xfrm>
                <a:off x="2181178" y="1990734"/>
                <a:ext cx="5824844" cy="263023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Developing proficiency with number facts  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719484" y="1307656"/>
              <a:ext cx="302633" cy="263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1000" y="5552616"/>
            <a:ext cx="7908650" cy="1010024"/>
            <a:chOff x="3719484" y="1053594"/>
            <a:chExt cx="4998032" cy="774635"/>
          </a:xfrm>
        </p:grpSpPr>
        <p:grpSp>
          <p:nvGrpSpPr>
            <p:cNvPr id="47" name="Group 46"/>
            <p:cNvGrpSpPr/>
            <p:nvPr/>
          </p:nvGrpSpPr>
          <p:grpSpPr>
            <a:xfrm>
              <a:off x="4031490" y="1123099"/>
              <a:ext cx="4121925" cy="705130"/>
              <a:chOff x="4289520" y="1128753"/>
              <a:chExt cx="4121925" cy="705130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rgbClr val="359F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4289520" y="1128753"/>
                <a:ext cx="4121925" cy="705130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571999" y="1053594"/>
              <a:ext cx="4145517" cy="706608"/>
              <a:chOff x="2175371" y="1683082"/>
              <a:chExt cx="6909195" cy="706608"/>
            </a:xfrm>
          </p:grpSpPr>
          <p:sp>
            <p:nvSpPr>
              <p:cNvPr id="52" name="TextBox 10"/>
              <p:cNvSpPr txBox="1"/>
              <p:nvPr/>
            </p:nvSpPr>
            <p:spPr bwMode="auto">
              <a:xfrm>
                <a:off x="2175371" y="1683082"/>
                <a:ext cx="5040560" cy="448492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3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en-US" altLang="ko-KR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xercise counts</a:t>
                </a:r>
              </a:p>
            </p:txBody>
          </p:sp>
          <p:sp>
            <p:nvSpPr>
              <p:cNvPr id="53" name="TextBox 12"/>
              <p:cNvSpPr txBox="1"/>
              <p:nvPr/>
            </p:nvSpPr>
            <p:spPr bwMode="auto">
              <a:xfrm>
                <a:off x="2239042" y="2082827"/>
                <a:ext cx="6845524" cy="306863"/>
              </a:xfrm>
              <a:prstGeom prst="rect">
                <a:avLst/>
              </a:prstGeom>
              <a:noFill/>
              <a:effectLst/>
            </p:spPr>
            <p:txBody>
              <a:bodyPr wrap="square" anchor="ctr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Illustrative examples and intelligent practice  </a:t>
                </a: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719484" y="1307084"/>
              <a:ext cx="302633" cy="3068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181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364A90A730D14FA99483E18FDCEFE9" ma:contentTypeVersion="11" ma:contentTypeDescription="Create a new document." ma:contentTypeScope="" ma:versionID="a299e0dff9bd4b87831dc156ac7c14de">
  <xsd:schema xmlns:xsd="http://www.w3.org/2001/XMLSchema" xmlns:xs="http://www.w3.org/2001/XMLSchema" xmlns:p="http://schemas.microsoft.com/office/2006/metadata/properties" xmlns:ns3="93fe8f67-8cdf-478c-8e05-fe95c0ef289b" xmlns:ns4="9b062bbf-b6fd-494c-8886-edd1b3879cd5" targetNamespace="http://schemas.microsoft.com/office/2006/metadata/properties" ma:root="true" ma:fieldsID="2b3f7b0927e1b98130885ba77ce36216" ns3:_="" ns4:_="">
    <xsd:import namespace="93fe8f67-8cdf-478c-8e05-fe95c0ef289b"/>
    <xsd:import namespace="9b062bbf-b6fd-494c-8886-edd1b3879c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e8f67-8cdf-478c-8e05-fe95c0ef28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62bbf-b6fd-494c-8886-edd1b3879c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15D94-9C75-406E-9C1E-3DA7A24959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67EDC0-D06F-4CD5-90D8-7A3A0229E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fe8f67-8cdf-478c-8e05-fe95c0ef289b"/>
    <ds:schemaRef ds:uri="9b062bbf-b6fd-494c-8886-edd1b3879c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2808C0-FA23-4CDA-B14C-FCDBE55F09A8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93fe8f67-8cdf-478c-8e05-fe95c0ef289b"/>
    <ds:schemaRef ds:uri="http://schemas.openxmlformats.org/package/2006/metadata/core-properties"/>
    <ds:schemaRef ds:uri="9b062bbf-b6fd-494c-8886-edd1b3879cd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1295</TotalTime>
  <Words>976</Words>
  <Application>Microsoft Office PowerPoint</Application>
  <PresentationFormat>On-screen Show (4:3)</PresentationFormat>
  <Paragraphs>343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Savon</vt:lpstr>
      <vt:lpstr>PowerPoint Presentation</vt:lpstr>
      <vt:lpstr>Supporting the Learning and Teaching of Mathematics for  Non-Chinese Speaking (NCS) Students in Primary Schools 小學非華語學生數學的學與教支援計劃   Quality Education Fund  Thematic Network 2019-20 </vt:lpstr>
      <vt:lpstr> </vt:lpstr>
      <vt:lpstr>Background Our Experience and Achievement </vt:lpstr>
      <vt:lpstr>PowerPoint Presentation</vt:lpstr>
      <vt:lpstr>PowerPoint Presentation</vt:lpstr>
      <vt:lpstr>Objectives of the project</vt:lpstr>
      <vt:lpstr>Objectives of the proposal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Major network activities  across 16 Network Schools</vt:lpstr>
      <vt:lpstr> Phase 4:  Reporting &amp; Packaging of deliverables </vt:lpstr>
      <vt:lpstr>PowerPoint Presentation</vt:lpstr>
      <vt:lpstr>PowerPoint Presentation</vt:lpstr>
      <vt:lpstr>PowerPoint Presentation</vt:lpstr>
      <vt:lpstr>PowerPoint Presentation</vt:lpstr>
      <vt:lpstr>Phase 1: Assessment of current situation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LO, Agnes S.Y.</dc:creator>
  <cp:lastModifiedBy>Agnes Lo</cp:lastModifiedBy>
  <cp:revision>160</cp:revision>
  <cp:lastPrinted>2018-12-17T05:21:56Z</cp:lastPrinted>
  <dcterms:created xsi:type="dcterms:W3CDTF">2018-12-12T03:40:25Z</dcterms:created>
  <dcterms:modified xsi:type="dcterms:W3CDTF">2019-09-27T05:25:46Z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0x01010003364A90A730D14FA99483E18FDCEFE9</vt:lpwstr>
  </property>
</Properties>
</file>